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3" r:id="rId2"/>
    <p:sldId id="264" r:id="rId3"/>
    <p:sldId id="256" r:id="rId4"/>
    <p:sldId id="257" r:id="rId5"/>
    <p:sldId id="261" r:id="rId6"/>
    <p:sldId id="262" r:id="rId7"/>
    <p:sldId id="258" r:id="rId8"/>
    <p:sldId id="259" r:id="rId9"/>
    <p:sldId id="260" r:id="rId10"/>
    <p:sldId id="265" r:id="rId11"/>
    <p:sldId id="266" r:id="rId12"/>
    <p:sldId id="267" r:id="rId13"/>
    <p:sldId id="268" r:id="rId14"/>
    <p:sldId id="269" r:id="rId15"/>
    <p:sldId id="270" r:id="rId16"/>
    <p:sldId id="271" r:id="rId17"/>
    <p:sldId id="272" r:id="rId18"/>
    <p:sldId id="273" r:id="rId19"/>
    <p:sldId id="275" r:id="rId20"/>
    <p:sldId id="274" r:id="rId21"/>
    <p:sldId id="277" r:id="rId22"/>
    <p:sldId id="278" r:id="rId23"/>
    <p:sldId id="279"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ếu Nguyễ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6600"/>
    <a:srgbClr val="2C0404"/>
    <a:srgbClr val="FFFF66"/>
    <a:srgbClr val="FFCC00"/>
    <a:srgbClr val="00FF99"/>
    <a:srgbClr val="FFFF00"/>
    <a:srgbClr val="66CCFF"/>
    <a:srgbClr val="4AC8E6"/>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68" autoAdjust="0"/>
    <p:restoredTop sz="94364" autoAdjust="0"/>
  </p:normalViewPr>
  <p:slideViewPr>
    <p:cSldViewPr snapToGrid="0">
      <p:cViewPr varScale="1">
        <p:scale>
          <a:sx n="81" d="100"/>
          <a:sy n="81" d="100"/>
        </p:scale>
        <p:origin x="744"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0805E-4BAA-4109-A76E-E3A66859611D}" type="datetimeFigureOut">
              <a:rPr lang="en-US" smtClean="0"/>
              <a:t>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C59379-32F9-4E6D-92A8-71E4390B2809}" type="slidenum">
              <a:rPr lang="en-US" smtClean="0"/>
              <a:t>‹#›</a:t>
            </a:fld>
            <a:endParaRPr lang="en-US"/>
          </a:p>
        </p:txBody>
      </p:sp>
    </p:spTree>
    <p:extLst>
      <p:ext uri="{BB962C8B-B14F-4D97-AF65-F5344CB8AC3E}">
        <p14:creationId xmlns:p14="http://schemas.microsoft.com/office/powerpoint/2010/main" val="2298164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59379-32F9-4E6D-92A8-71E4390B2809}" type="slidenum">
              <a:rPr lang="en-US" smtClean="0"/>
              <a:t>3</a:t>
            </a:fld>
            <a:endParaRPr lang="en-US"/>
          </a:p>
        </p:txBody>
      </p:sp>
    </p:spTree>
    <p:extLst>
      <p:ext uri="{BB962C8B-B14F-4D97-AF65-F5344CB8AC3E}">
        <p14:creationId xmlns:p14="http://schemas.microsoft.com/office/powerpoint/2010/main" val="3418501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59379-32F9-4E6D-92A8-71E4390B2809}" type="slidenum">
              <a:rPr lang="en-US" smtClean="0"/>
              <a:t>4</a:t>
            </a:fld>
            <a:endParaRPr lang="en-US"/>
          </a:p>
        </p:txBody>
      </p:sp>
    </p:spTree>
    <p:extLst>
      <p:ext uri="{BB962C8B-B14F-4D97-AF65-F5344CB8AC3E}">
        <p14:creationId xmlns:p14="http://schemas.microsoft.com/office/powerpoint/2010/main" val="2211337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D1F1395-1FAB-42D7-BB16-8ED4471E0367}"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114AAF-A014-4B5E-AEFD-21A365C914BE}" type="slidenum">
              <a:rPr lang="en-US" smtClean="0"/>
              <a:t>‹#›</a:t>
            </a:fld>
            <a:endParaRPr lang="en-US"/>
          </a:p>
        </p:txBody>
      </p:sp>
    </p:spTree>
    <p:extLst>
      <p:ext uri="{BB962C8B-B14F-4D97-AF65-F5344CB8AC3E}">
        <p14:creationId xmlns:p14="http://schemas.microsoft.com/office/powerpoint/2010/main" val="1037919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1F1395-1FAB-42D7-BB16-8ED4471E0367}"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114AAF-A014-4B5E-AEFD-21A365C914BE}" type="slidenum">
              <a:rPr lang="en-US" smtClean="0"/>
              <a:t>‹#›</a:t>
            </a:fld>
            <a:endParaRPr lang="en-US"/>
          </a:p>
        </p:txBody>
      </p:sp>
    </p:spTree>
    <p:extLst>
      <p:ext uri="{BB962C8B-B14F-4D97-AF65-F5344CB8AC3E}">
        <p14:creationId xmlns:p14="http://schemas.microsoft.com/office/powerpoint/2010/main" val="19469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1F1395-1FAB-42D7-BB16-8ED4471E0367}"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114AAF-A014-4B5E-AEFD-21A365C914BE}" type="slidenum">
              <a:rPr lang="en-US" smtClean="0"/>
              <a:t>‹#›</a:t>
            </a:fld>
            <a:endParaRPr lang="en-US"/>
          </a:p>
        </p:txBody>
      </p:sp>
    </p:spTree>
    <p:extLst>
      <p:ext uri="{BB962C8B-B14F-4D97-AF65-F5344CB8AC3E}">
        <p14:creationId xmlns:p14="http://schemas.microsoft.com/office/powerpoint/2010/main" val="261730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1F1395-1FAB-42D7-BB16-8ED4471E0367}"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114AAF-A014-4B5E-AEFD-21A365C914BE}" type="slidenum">
              <a:rPr lang="en-US" smtClean="0"/>
              <a:t>‹#›</a:t>
            </a:fld>
            <a:endParaRPr lang="en-US"/>
          </a:p>
        </p:txBody>
      </p:sp>
    </p:spTree>
    <p:extLst>
      <p:ext uri="{BB962C8B-B14F-4D97-AF65-F5344CB8AC3E}">
        <p14:creationId xmlns:p14="http://schemas.microsoft.com/office/powerpoint/2010/main" val="695270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1F1395-1FAB-42D7-BB16-8ED4471E0367}"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114AAF-A014-4B5E-AEFD-21A365C914BE}" type="slidenum">
              <a:rPr lang="en-US" smtClean="0"/>
              <a:t>‹#›</a:t>
            </a:fld>
            <a:endParaRPr lang="en-US"/>
          </a:p>
        </p:txBody>
      </p:sp>
    </p:spTree>
    <p:extLst>
      <p:ext uri="{BB962C8B-B14F-4D97-AF65-F5344CB8AC3E}">
        <p14:creationId xmlns:p14="http://schemas.microsoft.com/office/powerpoint/2010/main" val="2759116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1F1395-1FAB-42D7-BB16-8ED4471E0367}"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114AAF-A014-4B5E-AEFD-21A365C914BE}" type="slidenum">
              <a:rPr lang="en-US" smtClean="0"/>
              <a:t>‹#›</a:t>
            </a:fld>
            <a:endParaRPr lang="en-US"/>
          </a:p>
        </p:txBody>
      </p:sp>
    </p:spTree>
    <p:extLst>
      <p:ext uri="{BB962C8B-B14F-4D97-AF65-F5344CB8AC3E}">
        <p14:creationId xmlns:p14="http://schemas.microsoft.com/office/powerpoint/2010/main" val="1055168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1F1395-1FAB-42D7-BB16-8ED4471E0367}" type="datetimeFigureOut">
              <a:rPr lang="en-US" smtClean="0"/>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114AAF-A014-4B5E-AEFD-21A365C914BE}" type="slidenum">
              <a:rPr lang="en-US" smtClean="0"/>
              <a:t>‹#›</a:t>
            </a:fld>
            <a:endParaRPr lang="en-US"/>
          </a:p>
        </p:txBody>
      </p:sp>
    </p:spTree>
    <p:extLst>
      <p:ext uri="{BB962C8B-B14F-4D97-AF65-F5344CB8AC3E}">
        <p14:creationId xmlns:p14="http://schemas.microsoft.com/office/powerpoint/2010/main" val="4186673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1F1395-1FAB-42D7-BB16-8ED4471E0367}" type="datetimeFigureOut">
              <a:rPr lang="en-US" smtClean="0"/>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114AAF-A014-4B5E-AEFD-21A365C914BE}" type="slidenum">
              <a:rPr lang="en-US" smtClean="0"/>
              <a:t>‹#›</a:t>
            </a:fld>
            <a:endParaRPr lang="en-US"/>
          </a:p>
        </p:txBody>
      </p:sp>
    </p:spTree>
    <p:extLst>
      <p:ext uri="{BB962C8B-B14F-4D97-AF65-F5344CB8AC3E}">
        <p14:creationId xmlns:p14="http://schemas.microsoft.com/office/powerpoint/2010/main" val="375607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F1395-1FAB-42D7-BB16-8ED4471E0367}" type="datetimeFigureOut">
              <a:rPr lang="en-US" smtClean="0"/>
              <a:t>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114AAF-A014-4B5E-AEFD-21A365C914BE}" type="slidenum">
              <a:rPr lang="en-US" smtClean="0"/>
              <a:t>‹#›</a:t>
            </a:fld>
            <a:endParaRPr lang="en-US"/>
          </a:p>
        </p:txBody>
      </p:sp>
    </p:spTree>
    <p:extLst>
      <p:ext uri="{BB962C8B-B14F-4D97-AF65-F5344CB8AC3E}">
        <p14:creationId xmlns:p14="http://schemas.microsoft.com/office/powerpoint/2010/main" val="280060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1F1395-1FAB-42D7-BB16-8ED4471E0367}"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114AAF-A014-4B5E-AEFD-21A365C914BE}" type="slidenum">
              <a:rPr lang="en-US" smtClean="0"/>
              <a:t>‹#›</a:t>
            </a:fld>
            <a:endParaRPr lang="en-US"/>
          </a:p>
        </p:txBody>
      </p:sp>
    </p:spTree>
    <p:extLst>
      <p:ext uri="{BB962C8B-B14F-4D97-AF65-F5344CB8AC3E}">
        <p14:creationId xmlns:p14="http://schemas.microsoft.com/office/powerpoint/2010/main" val="2695585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1F1395-1FAB-42D7-BB16-8ED4471E0367}"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114AAF-A014-4B5E-AEFD-21A365C914BE}" type="slidenum">
              <a:rPr lang="en-US" smtClean="0"/>
              <a:t>‹#›</a:t>
            </a:fld>
            <a:endParaRPr lang="en-US"/>
          </a:p>
        </p:txBody>
      </p:sp>
    </p:spTree>
    <p:extLst>
      <p:ext uri="{BB962C8B-B14F-4D97-AF65-F5344CB8AC3E}">
        <p14:creationId xmlns:p14="http://schemas.microsoft.com/office/powerpoint/2010/main" val="164776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1F1395-1FAB-42D7-BB16-8ED4471E0367}" type="datetimeFigureOut">
              <a:rPr lang="en-US" smtClean="0"/>
              <a:t>4/10/2024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114AAF-A014-4B5E-AEFD-21A365C914BE}" type="slidenum">
              <a:rPr lang="en-US" smtClean="0"/>
              <a:t>‹#›</a:t>
            </a:fld>
            <a:endParaRPr lang="en-US"/>
          </a:p>
        </p:txBody>
      </p:sp>
    </p:spTree>
    <p:extLst>
      <p:ext uri="{BB962C8B-B14F-4D97-AF65-F5344CB8AC3E}">
        <p14:creationId xmlns:p14="http://schemas.microsoft.com/office/powerpoint/2010/main" val="1808466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Giới trẻ ở Việt Nam vẫn thiếu nhiều thông tin về Hoàng Sa - Trường Sa - Tạp  chí Việt N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90517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txBox="1">
            <a:spLocks/>
          </p:cNvSpPr>
          <p:nvPr/>
        </p:nvSpPr>
        <p:spPr>
          <a:xfrm>
            <a:off x="2209799" y="1088571"/>
            <a:ext cx="7772400" cy="1470025"/>
          </a:xfrm>
          <a:prstGeom prst="rect">
            <a:avLst/>
          </a:prstGeom>
          <a:solidFill>
            <a:schemeClr val="accent1">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a:solidFill>
                  <a:srgbClr val="FF0000"/>
                </a:solidFill>
                <a:latin typeface="Times New Roman" panose="02020603050405020304" pitchFamily="18" charset="0"/>
                <a:cs typeface="Times New Roman" panose="02020603050405020304" pitchFamily="18" charset="0"/>
              </a:rPr>
              <a:t>Chào</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Mừng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Cô</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Các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Bạn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Đến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Với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Bài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Thuyết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Trình</a:t>
            </a:r>
            <a:r>
              <a:rPr lang="en-US" dirty="0">
                <a:solidFill>
                  <a:srgbClr val="FF0000"/>
                </a:solidFill>
                <a:latin typeface="Times New Roman" panose="02020603050405020304" pitchFamily="18" charset="0"/>
                <a:cs typeface="Times New Roman" panose="02020603050405020304" pitchFamily="18" charset="0"/>
              </a:rPr>
              <a:t> </a:t>
            </a:r>
          </a:p>
        </p:txBody>
      </p:sp>
      <p:sp>
        <p:nvSpPr>
          <p:cNvPr id="6" name="TextBox 5"/>
          <p:cNvSpPr txBox="1"/>
          <p:nvPr/>
        </p:nvSpPr>
        <p:spPr>
          <a:xfrm>
            <a:off x="5551713" y="4898680"/>
            <a:ext cx="1088571" cy="553998"/>
          </a:xfrm>
          <a:prstGeom prst="rect">
            <a:avLst/>
          </a:prstGeom>
          <a:solidFill>
            <a:schemeClr val="accent1">
              <a:lumMod val="40000"/>
              <a:lumOff val="60000"/>
            </a:schemeClr>
          </a:solidFill>
        </p:spPr>
        <p:txBody>
          <a:bodyPr wrap="square" rtlCol="0">
            <a:spAutoFit/>
          </a:bodyPr>
          <a:lstStyle/>
          <a:p>
            <a:r>
              <a:rPr lang="en-US" sz="30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TỔ 2</a:t>
            </a:r>
          </a:p>
        </p:txBody>
      </p:sp>
    </p:spTree>
    <p:extLst>
      <p:ext uri="{BB962C8B-B14F-4D97-AF65-F5344CB8AC3E}">
        <p14:creationId xmlns:p14="http://schemas.microsoft.com/office/powerpoint/2010/main" val="532784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80229" y="14513"/>
            <a:ext cx="5181600" cy="707886"/>
          </a:xfrm>
          <a:prstGeom prst="rect">
            <a:avLst/>
          </a:prstGeom>
          <a:noFill/>
        </p:spPr>
        <p:txBody>
          <a:bodyPr wrap="square" rtlCol="0">
            <a:spAutoFit/>
          </a:bodyPr>
          <a:lstStyle/>
          <a:p>
            <a:pPr algn="ctr"/>
            <a:r>
              <a:rPr lang="en-US" sz="4000" dirty="0" err="1">
                <a:solidFill>
                  <a:srgbClr val="FF3300"/>
                </a:solidFill>
                <a:latin typeface="Times New Roman" panose="02020603050405020304" pitchFamily="18" charset="0"/>
                <a:cs typeface="Times New Roman" panose="02020603050405020304" pitchFamily="18" charset="0"/>
              </a:rPr>
              <a:t>Cuối</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thế</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kỷ</a:t>
            </a:r>
            <a:r>
              <a:rPr lang="en-US" sz="4000" dirty="0">
                <a:solidFill>
                  <a:srgbClr val="FF3300"/>
                </a:solidFill>
                <a:latin typeface="Times New Roman" panose="02020603050405020304" pitchFamily="18" charset="0"/>
                <a:cs typeface="Times New Roman" panose="02020603050405020304" pitchFamily="18" charset="0"/>
              </a:rPr>
              <a:t> XIX - Nay</a:t>
            </a:r>
          </a:p>
        </p:txBody>
      </p:sp>
      <p:sp>
        <p:nvSpPr>
          <p:cNvPr id="5" name="Rounded Rectangle 4"/>
          <p:cNvSpPr/>
          <p:nvPr/>
        </p:nvSpPr>
        <p:spPr>
          <a:xfrm>
            <a:off x="1509486" y="1129479"/>
            <a:ext cx="3556000" cy="104502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err="1">
                <a:solidFill>
                  <a:srgbClr val="FF3300"/>
                </a:solidFill>
                <a:latin typeface="Times New Roman" panose="02020603050405020304" pitchFamily="18" charset="0"/>
                <a:cs typeface="Times New Roman" panose="02020603050405020304" pitchFamily="18" charset="0"/>
              </a:rPr>
              <a:t>Cuối</a:t>
            </a:r>
            <a:r>
              <a:rPr lang="en-US" sz="2700" dirty="0">
                <a:solidFill>
                  <a:srgbClr val="FF3300"/>
                </a:solidFill>
                <a:latin typeface="Times New Roman" panose="02020603050405020304" pitchFamily="18" charset="0"/>
                <a:cs typeface="Times New Roman" panose="02020603050405020304" pitchFamily="18" charset="0"/>
              </a:rPr>
              <a:t> </a:t>
            </a:r>
            <a:r>
              <a:rPr lang="en-US" sz="2700" dirty="0" err="1">
                <a:solidFill>
                  <a:srgbClr val="FF3300"/>
                </a:solidFill>
                <a:latin typeface="Times New Roman" panose="02020603050405020304" pitchFamily="18" charset="0"/>
                <a:cs typeface="Times New Roman" panose="02020603050405020304" pitchFamily="18" charset="0"/>
              </a:rPr>
              <a:t>thế</a:t>
            </a:r>
            <a:r>
              <a:rPr lang="en-US" sz="2700" dirty="0">
                <a:solidFill>
                  <a:srgbClr val="FF3300"/>
                </a:solidFill>
                <a:latin typeface="Times New Roman" panose="02020603050405020304" pitchFamily="18" charset="0"/>
                <a:cs typeface="Times New Roman" panose="02020603050405020304" pitchFamily="18" charset="0"/>
              </a:rPr>
              <a:t> </a:t>
            </a:r>
            <a:r>
              <a:rPr lang="en-US" sz="2700" dirty="0" err="1">
                <a:solidFill>
                  <a:srgbClr val="FF3300"/>
                </a:solidFill>
                <a:latin typeface="Times New Roman" panose="02020603050405020304" pitchFamily="18" charset="0"/>
                <a:cs typeface="Times New Roman" panose="02020603050405020304" pitchFamily="18" charset="0"/>
              </a:rPr>
              <a:t>kỷ</a:t>
            </a:r>
            <a:r>
              <a:rPr lang="en-US" sz="2700" dirty="0">
                <a:solidFill>
                  <a:srgbClr val="FF3300"/>
                </a:solidFill>
                <a:latin typeface="Times New Roman" panose="02020603050405020304" pitchFamily="18" charset="0"/>
                <a:cs typeface="Times New Roman" panose="02020603050405020304" pitchFamily="18" charset="0"/>
              </a:rPr>
              <a:t> XIX - 1945</a:t>
            </a:r>
          </a:p>
        </p:txBody>
      </p:sp>
      <p:cxnSp>
        <p:nvCxnSpPr>
          <p:cNvPr id="9" name="Straight Connector 8"/>
          <p:cNvCxnSpPr>
            <a:stCxn id="10" idx="0"/>
            <a:endCxn id="5" idx="2"/>
          </p:cNvCxnSpPr>
          <p:nvPr/>
        </p:nvCxnSpPr>
        <p:spPr>
          <a:xfrm flipV="1">
            <a:off x="1618342" y="2174508"/>
            <a:ext cx="1669144" cy="482387"/>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01598" y="2656895"/>
            <a:ext cx="3033487" cy="37229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err="1">
                <a:solidFill>
                  <a:srgbClr val="FF3300"/>
                </a:solidFill>
                <a:latin typeface="Times New Roman" panose="02020603050405020304" pitchFamily="18" charset="0"/>
                <a:cs typeface="Times New Roman" panose="02020603050405020304" pitchFamily="18" charset="0"/>
              </a:rPr>
              <a:t>Pháp</a:t>
            </a:r>
            <a:r>
              <a:rPr lang="en-US" sz="2700" dirty="0">
                <a:solidFill>
                  <a:srgbClr val="FF3300"/>
                </a:solidFill>
                <a:latin typeface="Times New Roman" panose="02020603050405020304" pitchFamily="18" charset="0"/>
                <a:cs typeface="Times New Roman" panose="02020603050405020304" pitchFamily="18" charset="0"/>
              </a:rPr>
              <a:t> </a:t>
            </a:r>
            <a:r>
              <a:rPr lang="en-US" sz="2700" dirty="0" err="1">
                <a:solidFill>
                  <a:srgbClr val="FF3300"/>
                </a:solidFill>
                <a:latin typeface="Times New Roman" panose="02020603050405020304" pitchFamily="18" charset="0"/>
                <a:cs typeface="Times New Roman" panose="02020603050405020304" pitchFamily="18" charset="0"/>
              </a:rPr>
              <a:t>đại</a:t>
            </a:r>
            <a:r>
              <a:rPr lang="en-US" sz="2700" dirty="0">
                <a:solidFill>
                  <a:srgbClr val="FF3300"/>
                </a:solidFill>
                <a:latin typeface="Times New Roman" panose="02020603050405020304" pitchFamily="18" charset="0"/>
                <a:cs typeface="Times New Roman" panose="02020603050405020304" pitchFamily="18" charset="0"/>
              </a:rPr>
              <a:t> </a:t>
            </a:r>
            <a:r>
              <a:rPr lang="en-US" sz="2700" dirty="0" err="1">
                <a:solidFill>
                  <a:srgbClr val="FF3300"/>
                </a:solidFill>
                <a:latin typeface="Times New Roman" panose="02020603050405020304" pitchFamily="18" charset="0"/>
                <a:cs typeface="Times New Roman" panose="02020603050405020304" pitchFamily="18" charset="0"/>
              </a:rPr>
              <a:t>diện</a:t>
            </a:r>
            <a:r>
              <a:rPr lang="en-US" sz="2700" dirty="0">
                <a:solidFill>
                  <a:srgbClr val="FF3300"/>
                </a:solidFill>
                <a:latin typeface="Times New Roman" panose="02020603050405020304" pitchFamily="18" charset="0"/>
                <a:cs typeface="Times New Roman" panose="02020603050405020304" pitchFamily="18" charset="0"/>
              </a:rPr>
              <a:t> </a:t>
            </a:r>
            <a:r>
              <a:rPr lang="en-US" sz="2700" dirty="0" err="1">
                <a:solidFill>
                  <a:srgbClr val="FF3300"/>
                </a:solidFill>
                <a:latin typeface="Times New Roman" panose="02020603050405020304" pitchFamily="18" charset="0"/>
                <a:cs typeface="Times New Roman" panose="02020603050405020304" pitchFamily="18" charset="0"/>
              </a:rPr>
              <a:t>Việt</a:t>
            </a:r>
            <a:r>
              <a:rPr lang="en-US" sz="2700" dirty="0">
                <a:solidFill>
                  <a:srgbClr val="FF3300"/>
                </a:solidFill>
                <a:latin typeface="Times New Roman" panose="02020603050405020304" pitchFamily="18" charset="0"/>
                <a:cs typeface="Times New Roman" panose="02020603050405020304" pitchFamily="18" charset="0"/>
              </a:rPr>
              <a:t> Nam </a:t>
            </a:r>
            <a:r>
              <a:rPr lang="vi-VN" sz="2700" dirty="0">
                <a:solidFill>
                  <a:srgbClr val="FF3300"/>
                </a:solidFill>
                <a:latin typeface="Times New Roman" panose="02020603050405020304" pitchFamily="18" charset="0"/>
                <a:cs typeface="Times New Roman" panose="02020603050405020304" pitchFamily="18" charset="0"/>
              </a:rPr>
              <a:t>khẳng định chủ quyền của Việt Nam đối với quần đảo Hoàng Sa và quần đảo Trường Sa</a:t>
            </a:r>
            <a:endParaRPr lang="en-US" sz="2700" dirty="0">
              <a:solidFill>
                <a:srgbClr val="FF3300"/>
              </a:solidFill>
              <a:latin typeface="Times New Roman" panose="02020603050405020304" pitchFamily="18" charset="0"/>
              <a:cs typeface="Times New Roman" panose="02020603050405020304" pitchFamily="18" charset="0"/>
            </a:endParaRPr>
          </a:p>
        </p:txBody>
      </p:sp>
      <p:sp>
        <p:nvSpPr>
          <p:cNvPr id="26" name="Rounded Rectangle 25"/>
          <p:cNvSpPr/>
          <p:nvPr/>
        </p:nvSpPr>
        <p:spPr>
          <a:xfrm>
            <a:off x="3280229" y="2656894"/>
            <a:ext cx="3033487" cy="37229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rgbClr val="FF3300"/>
                </a:solidFill>
                <a:latin typeface="Times New Roman" panose="02020603050405020304" pitchFamily="18" charset="0"/>
                <a:cs typeface="Times New Roman" panose="02020603050405020304" pitchFamily="18" charset="0"/>
              </a:rPr>
              <a:t>Pháp</a:t>
            </a:r>
            <a:r>
              <a:rPr lang="en-US" sz="3000" dirty="0">
                <a:solidFill>
                  <a:srgbClr val="FF3300"/>
                </a:solidFill>
                <a:latin typeface="Times New Roman" panose="02020603050405020304" pitchFamily="18" charset="0"/>
                <a:cs typeface="Times New Roman" panose="02020603050405020304" pitchFamily="18" charset="0"/>
              </a:rPr>
              <a:t> </a:t>
            </a:r>
            <a:r>
              <a:rPr lang="vi-VN" sz="3000" dirty="0">
                <a:solidFill>
                  <a:srgbClr val="FF3300"/>
                </a:solidFill>
                <a:latin typeface="Times New Roman" panose="02020603050405020304" pitchFamily="18" charset="0"/>
                <a:cs typeface="Times New Roman" panose="02020603050405020304" pitchFamily="18" charset="0"/>
              </a:rPr>
              <a:t>xây dựng hải đăng, trạm khí tượng, trạm vô tuyến điện và thực hiện nhiều cuộc khảo sát khoa họ</a:t>
            </a:r>
            <a:r>
              <a:rPr lang="en-US" sz="3000" dirty="0">
                <a:solidFill>
                  <a:srgbClr val="FF3300"/>
                </a:solidFill>
                <a:latin typeface="Times New Roman" panose="02020603050405020304" pitchFamily="18" charset="0"/>
                <a:cs typeface="Times New Roman" panose="02020603050405020304" pitchFamily="18" charset="0"/>
              </a:rPr>
              <a:t>c ở ha</a:t>
            </a:r>
            <a:r>
              <a:rPr lang="vi-VN" sz="3000" dirty="0">
                <a:solidFill>
                  <a:srgbClr val="FF3300"/>
                </a:solidFill>
                <a:latin typeface="Times New Roman" panose="02020603050405020304" pitchFamily="18" charset="0"/>
                <a:cs typeface="Times New Roman" panose="02020603050405020304" pitchFamily="18" charset="0"/>
              </a:rPr>
              <a:t>i</a:t>
            </a:r>
            <a:r>
              <a:rPr lang="en-US" sz="3000" dirty="0">
                <a:solidFill>
                  <a:srgbClr val="FF3300"/>
                </a:solidFill>
                <a:latin typeface="Times New Roman" panose="02020603050405020304" pitchFamily="18" charset="0"/>
                <a:cs typeface="Times New Roman" panose="02020603050405020304" pitchFamily="18" charset="0"/>
              </a:rPr>
              <a:t> </a:t>
            </a:r>
            <a:r>
              <a:rPr lang="en-US" sz="3000" dirty="0" err="1">
                <a:solidFill>
                  <a:srgbClr val="FF3300"/>
                </a:solidFill>
                <a:latin typeface="Times New Roman" panose="02020603050405020304" pitchFamily="18" charset="0"/>
                <a:cs typeface="Times New Roman" panose="02020603050405020304" pitchFamily="18" charset="0"/>
              </a:rPr>
              <a:t>quần</a:t>
            </a:r>
            <a:r>
              <a:rPr lang="en-US" sz="3000" dirty="0">
                <a:solidFill>
                  <a:srgbClr val="FF3300"/>
                </a:solidFill>
                <a:latin typeface="Times New Roman" panose="02020603050405020304" pitchFamily="18" charset="0"/>
                <a:cs typeface="Times New Roman" panose="02020603050405020304" pitchFamily="18" charset="0"/>
              </a:rPr>
              <a:t> </a:t>
            </a:r>
            <a:r>
              <a:rPr lang="en-US" sz="3000" dirty="0" err="1">
                <a:solidFill>
                  <a:srgbClr val="FF3300"/>
                </a:solidFill>
                <a:latin typeface="Times New Roman" panose="02020603050405020304" pitchFamily="18" charset="0"/>
                <a:cs typeface="Times New Roman" panose="02020603050405020304" pitchFamily="18" charset="0"/>
              </a:rPr>
              <a:t>đảo</a:t>
            </a:r>
            <a:r>
              <a:rPr lang="en-US" sz="3000" dirty="0">
                <a:solidFill>
                  <a:srgbClr val="FF3300"/>
                </a:solidFill>
                <a:latin typeface="Times New Roman" panose="02020603050405020304" pitchFamily="18" charset="0"/>
                <a:cs typeface="Times New Roman" panose="02020603050405020304" pitchFamily="18" charset="0"/>
              </a:rPr>
              <a:t> </a:t>
            </a:r>
            <a:r>
              <a:rPr lang="en-US" sz="3000" dirty="0" err="1">
                <a:solidFill>
                  <a:srgbClr val="FF3300"/>
                </a:solidFill>
                <a:latin typeface="Times New Roman" panose="02020603050405020304" pitchFamily="18" charset="0"/>
                <a:cs typeface="Times New Roman" panose="02020603050405020304" pitchFamily="18" charset="0"/>
              </a:rPr>
              <a:t>này</a:t>
            </a:r>
            <a:endParaRPr lang="en-US" sz="3000" dirty="0">
              <a:solidFill>
                <a:srgbClr val="FF3300"/>
              </a:solidFill>
              <a:latin typeface="Times New Roman" panose="02020603050405020304" pitchFamily="18" charset="0"/>
              <a:cs typeface="Times New Roman" panose="02020603050405020304" pitchFamily="18" charset="0"/>
            </a:endParaRPr>
          </a:p>
        </p:txBody>
      </p:sp>
      <p:cxnSp>
        <p:nvCxnSpPr>
          <p:cNvPr id="31" name="Straight Connector 30"/>
          <p:cNvCxnSpPr>
            <a:stCxn id="26" idx="0"/>
            <a:endCxn id="5" idx="2"/>
          </p:cNvCxnSpPr>
          <p:nvPr/>
        </p:nvCxnSpPr>
        <p:spPr>
          <a:xfrm flipH="1" flipV="1">
            <a:off x="3287486" y="2174508"/>
            <a:ext cx="1509487" cy="482386"/>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pic>
        <p:nvPicPr>
          <p:cNvPr id="4098" name="Picture 2" descr="FDSTdUQ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8023" y="802224"/>
            <a:ext cx="4457698" cy="250033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6649446" y="3302557"/>
            <a:ext cx="5314853" cy="400110"/>
          </a:xfrm>
          <a:prstGeom prst="rect">
            <a:avLst/>
          </a:prstGeom>
        </p:spPr>
        <p:txBody>
          <a:bodyPr wrap="none">
            <a:spAutoFit/>
          </a:bodyPr>
          <a:lstStyle/>
          <a:p>
            <a:r>
              <a:rPr lang="vi-VN" sz="2000" dirty="0">
                <a:latin typeface="+mj-lt"/>
              </a:rPr>
              <a:t>Trạm hải đăng trên đảo Hoàng Sa thời Pháp thuộc</a:t>
            </a:r>
            <a:endParaRPr lang="en-US" sz="2000" dirty="0">
              <a:latin typeface="+mj-lt"/>
            </a:endParaRPr>
          </a:p>
        </p:txBody>
      </p:sp>
      <p:pic>
        <p:nvPicPr>
          <p:cNvPr id="4100" name="Picture 4" descr="Người dựng bia chủ quyền ở Hoàng Sa - Tuổi Trẻ On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446" y="3702667"/>
            <a:ext cx="2376239" cy="3155333"/>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a:xfrm>
            <a:off x="9025685" y="5109585"/>
            <a:ext cx="3166315" cy="70788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B</a:t>
            </a:r>
            <a:r>
              <a:rPr lang="vi-VN" sz="2000" dirty="0">
                <a:latin typeface="Times New Roman" panose="02020603050405020304" pitchFamily="18" charset="0"/>
                <a:cs typeface="Times New Roman" panose="02020603050405020304" pitchFamily="18" charset="0"/>
              </a:rPr>
              <a:t>ia chủ quyền </a:t>
            </a:r>
            <a:r>
              <a:rPr lang="en-US" sz="2000" dirty="0">
                <a:latin typeface="Times New Roman" panose="02020603050405020304" pitchFamily="18" charset="0"/>
                <a:cs typeface="Times New Roman" panose="02020603050405020304" pitchFamily="18" charset="0"/>
              </a:rPr>
              <a:t>H</a:t>
            </a:r>
            <a:r>
              <a:rPr lang="vi-VN" sz="2000" dirty="0">
                <a:latin typeface="Times New Roman" panose="02020603050405020304" pitchFamily="18" charset="0"/>
                <a:cs typeface="Times New Roman" panose="02020603050405020304" pitchFamily="18" charset="0"/>
              </a:rPr>
              <a:t>oàng </a:t>
            </a:r>
            <a:r>
              <a:rPr lang="en-US" sz="2000" dirty="0">
                <a:latin typeface="Times New Roman" panose="02020603050405020304" pitchFamily="18" charset="0"/>
                <a:cs typeface="Times New Roman" panose="02020603050405020304" pitchFamily="18" charset="0"/>
              </a:rPr>
              <a:t>S</a:t>
            </a:r>
            <a:r>
              <a:rPr lang="vi-VN" sz="2000" dirty="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do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1938</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73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098"/>
                                        </p:tgtEl>
                                        <p:attrNameLst>
                                          <p:attrName>style.visibility</p:attrName>
                                        </p:attrNameLst>
                                      </p:cBhvr>
                                      <p:to>
                                        <p:strVal val="visible"/>
                                      </p:to>
                                    </p:set>
                                    <p:animEffect transition="in" filter="fade">
                                      <p:cBhvr>
                                        <p:cTn id="34" dur="1000"/>
                                        <p:tgtEl>
                                          <p:spTgt spid="4098"/>
                                        </p:tgtEl>
                                      </p:cBhvr>
                                    </p:animEffect>
                                    <p:anim calcmode="lin" valueType="num">
                                      <p:cBhvr>
                                        <p:cTn id="35" dur="1000" fill="hold"/>
                                        <p:tgtEl>
                                          <p:spTgt spid="4098"/>
                                        </p:tgtEl>
                                        <p:attrNameLst>
                                          <p:attrName>ppt_x</p:attrName>
                                        </p:attrNameLst>
                                      </p:cBhvr>
                                      <p:tavLst>
                                        <p:tav tm="0">
                                          <p:val>
                                            <p:strVal val="#ppt_x"/>
                                          </p:val>
                                        </p:tav>
                                        <p:tav tm="100000">
                                          <p:val>
                                            <p:strVal val="#ppt_x"/>
                                          </p:val>
                                        </p:tav>
                                      </p:tavLst>
                                    </p:anim>
                                    <p:anim calcmode="lin" valueType="num">
                                      <p:cBhvr>
                                        <p:cTn id="36" dur="1000" fill="hold"/>
                                        <p:tgtEl>
                                          <p:spTgt spid="409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1000"/>
                                        <p:tgtEl>
                                          <p:spTgt spid="36"/>
                                        </p:tgtEl>
                                      </p:cBhvr>
                                    </p:animEffect>
                                    <p:anim calcmode="lin" valueType="num">
                                      <p:cBhvr>
                                        <p:cTn id="40" dur="1000" fill="hold"/>
                                        <p:tgtEl>
                                          <p:spTgt spid="36"/>
                                        </p:tgtEl>
                                        <p:attrNameLst>
                                          <p:attrName>ppt_x</p:attrName>
                                        </p:attrNameLst>
                                      </p:cBhvr>
                                      <p:tavLst>
                                        <p:tav tm="0">
                                          <p:val>
                                            <p:strVal val="#ppt_x"/>
                                          </p:val>
                                        </p:tav>
                                        <p:tav tm="100000">
                                          <p:val>
                                            <p:strVal val="#ppt_x"/>
                                          </p:val>
                                        </p:tav>
                                      </p:tavLst>
                                    </p:anim>
                                    <p:anim calcmode="lin" valueType="num">
                                      <p:cBhvr>
                                        <p:cTn id="4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1000"/>
                                        <p:tgtEl>
                                          <p:spTgt spid="4100"/>
                                        </p:tgtEl>
                                      </p:cBhvr>
                                    </p:animEffect>
                                    <p:anim calcmode="lin" valueType="num">
                                      <p:cBhvr>
                                        <p:cTn id="47" dur="1000" fill="hold"/>
                                        <p:tgtEl>
                                          <p:spTgt spid="4100"/>
                                        </p:tgtEl>
                                        <p:attrNameLst>
                                          <p:attrName>ppt_x</p:attrName>
                                        </p:attrNameLst>
                                      </p:cBhvr>
                                      <p:tavLst>
                                        <p:tav tm="0">
                                          <p:val>
                                            <p:strVal val="#ppt_x"/>
                                          </p:val>
                                        </p:tav>
                                        <p:tav tm="100000">
                                          <p:val>
                                            <p:strVal val="#ppt_x"/>
                                          </p:val>
                                        </p:tav>
                                      </p:tavLst>
                                    </p:anim>
                                    <p:anim calcmode="lin" valueType="num">
                                      <p:cBhvr>
                                        <p:cTn id="48" dur="1000" fill="hold"/>
                                        <p:tgtEl>
                                          <p:spTgt spid="410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xit" presetSubtype="0" fill="hold" grpId="1" nodeType="clickEffect">
                                  <p:stCondLst>
                                    <p:cond delay="0"/>
                                  </p:stCondLst>
                                  <p:childTnLst>
                                    <p:animEffect transition="out" filter="fade">
                                      <p:cBhvr>
                                        <p:cTn id="57" dur="1000"/>
                                        <p:tgtEl>
                                          <p:spTgt spid="5"/>
                                        </p:tgtEl>
                                      </p:cBhvr>
                                    </p:animEffect>
                                    <p:anim calcmode="lin" valueType="num">
                                      <p:cBhvr>
                                        <p:cTn id="58" dur="1000"/>
                                        <p:tgtEl>
                                          <p:spTgt spid="5"/>
                                        </p:tgtEl>
                                        <p:attrNameLst>
                                          <p:attrName>ppt_x</p:attrName>
                                        </p:attrNameLst>
                                      </p:cBhvr>
                                      <p:tavLst>
                                        <p:tav tm="0">
                                          <p:val>
                                            <p:strVal val="ppt_x"/>
                                          </p:val>
                                        </p:tav>
                                        <p:tav tm="100000">
                                          <p:val>
                                            <p:strVal val="ppt_x"/>
                                          </p:val>
                                        </p:tav>
                                      </p:tavLst>
                                    </p:anim>
                                    <p:anim calcmode="lin" valueType="num">
                                      <p:cBhvr>
                                        <p:cTn id="59" dur="1000"/>
                                        <p:tgtEl>
                                          <p:spTgt spid="5"/>
                                        </p:tgtEl>
                                        <p:attrNameLst>
                                          <p:attrName>ppt_y</p:attrName>
                                        </p:attrNameLst>
                                      </p:cBhvr>
                                      <p:tavLst>
                                        <p:tav tm="0">
                                          <p:val>
                                            <p:strVal val="ppt_y"/>
                                          </p:val>
                                        </p:tav>
                                        <p:tav tm="100000">
                                          <p:val>
                                            <p:strVal val="ppt_y+.1"/>
                                          </p:val>
                                        </p:tav>
                                      </p:tavLst>
                                    </p:anim>
                                    <p:set>
                                      <p:cBhvr>
                                        <p:cTn id="60" dur="1" fill="hold">
                                          <p:stCondLst>
                                            <p:cond delay="999"/>
                                          </p:stCondLst>
                                        </p:cTn>
                                        <p:tgtEl>
                                          <p:spTgt spid="5"/>
                                        </p:tgtEl>
                                        <p:attrNameLst>
                                          <p:attrName>style.visibility</p:attrName>
                                        </p:attrNameLst>
                                      </p:cBhvr>
                                      <p:to>
                                        <p:strVal val="hidden"/>
                                      </p:to>
                                    </p:set>
                                  </p:childTnLst>
                                </p:cTn>
                              </p:par>
                              <p:par>
                                <p:cTn id="61" presetID="42" presetClass="exit" presetSubtype="0" fill="hold" nodeType="withEffect">
                                  <p:stCondLst>
                                    <p:cond delay="0"/>
                                  </p:stCondLst>
                                  <p:childTnLst>
                                    <p:animEffect transition="out" filter="fade">
                                      <p:cBhvr>
                                        <p:cTn id="62" dur="1000"/>
                                        <p:tgtEl>
                                          <p:spTgt spid="9"/>
                                        </p:tgtEl>
                                      </p:cBhvr>
                                    </p:animEffect>
                                    <p:anim calcmode="lin" valueType="num">
                                      <p:cBhvr>
                                        <p:cTn id="63" dur="1000"/>
                                        <p:tgtEl>
                                          <p:spTgt spid="9"/>
                                        </p:tgtEl>
                                        <p:attrNameLst>
                                          <p:attrName>ppt_x</p:attrName>
                                        </p:attrNameLst>
                                      </p:cBhvr>
                                      <p:tavLst>
                                        <p:tav tm="0">
                                          <p:val>
                                            <p:strVal val="ppt_x"/>
                                          </p:val>
                                        </p:tav>
                                        <p:tav tm="100000">
                                          <p:val>
                                            <p:strVal val="ppt_x"/>
                                          </p:val>
                                        </p:tav>
                                      </p:tavLst>
                                    </p:anim>
                                    <p:anim calcmode="lin" valueType="num">
                                      <p:cBhvr>
                                        <p:cTn id="64" dur="1000"/>
                                        <p:tgtEl>
                                          <p:spTgt spid="9"/>
                                        </p:tgtEl>
                                        <p:attrNameLst>
                                          <p:attrName>ppt_y</p:attrName>
                                        </p:attrNameLst>
                                      </p:cBhvr>
                                      <p:tavLst>
                                        <p:tav tm="0">
                                          <p:val>
                                            <p:strVal val="ppt_y"/>
                                          </p:val>
                                        </p:tav>
                                        <p:tav tm="100000">
                                          <p:val>
                                            <p:strVal val="ppt_y+.1"/>
                                          </p:val>
                                        </p:tav>
                                      </p:tavLst>
                                    </p:anim>
                                    <p:set>
                                      <p:cBhvr>
                                        <p:cTn id="65" dur="1" fill="hold">
                                          <p:stCondLst>
                                            <p:cond delay="999"/>
                                          </p:stCondLst>
                                        </p:cTn>
                                        <p:tgtEl>
                                          <p:spTgt spid="9"/>
                                        </p:tgtEl>
                                        <p:attrNameLst>
                                          <p:attrName>style.visibility</p:attrName>
                                        </p:attrNameLst>
                                      </p:cBhvr>
                                      <p:to>
                                        <p:strVal val="hidden"/>
                                      </p:to>
                                    </p:set>
                                  </p:childTnLst>
                                </p:cTn>
                              </p:par>
                              <p:par>
                                <p:cTn id="66" presetID="42" presetClass="exit" presetSubtype="0" fill="hold" grpId="1" nodeType="withEffect">
                                  <p:stCondLst>
                                    <p:cond delay="0"/>
                                  </p:stCondLst>
                                  <p:childTnLst>
                                    <p:animEffect transition="out" filter="fade">
                                      <p:cBhvr>
                                        <p:cTn id="67" dur="1000"/>
                                        <p:tgtEl>
                                          <p:spTgt spid="10"/>
                                        </p:tgtEl>
                                      </p:cBhvr>
                                    </p:animEffect>
                                    <p:anim calcmode="lin" valueType="num">
                                      <p:cBhvr>
                                        <p:cTn id="68" dur="1000"/>
                                        <p:tgtEl>
                                          <p:spTgt spid="10"/>
                                        </p:tgtEl>
                                        <p:attrNameLst>
                                          <p:attrName>ppt_x</p:attrName>
                                        </p:attrNameLst>
                                      </p:cBhvr>
                                      <p:tavLst>
                                        <p:tav tm="0">
                                          <p:val>
                                            <p:strVal val="ppt_x"/>
                                          </p:val>
                                        </p:tav>
                                        <p:tav tm="100000">
                                          <p:val>
                                            <p:strVal val="ppt_x"/>
                                          </p:val>
                                        </p:tav>
                                      </p:tavLst>
                                    </p:anim>
                                    <p:anim calcmode="lin" valueType="num">
                                      <p:cBhvr>
                                        <p:cTn id="69" dur="1000"/>
                                        <p:tgtEl>
                                          <p:spTgt spid="10"/>
                                        </p:tgtEl>
                                        <p:attrNameLst>
                                          <p:attrName>ppt_y</p:attrName>
                                        </p:attrNameLst>
                                      </p:cBhvr>
                                      <p:tavLst>
                                        <p:tav tm="0">
                                          <p:val>
                                            <p:strVal val="ppt_y"/>
                                          </p:val>
                                        </p:tav>
                                        <p:tav tm="100000">
                                          <p:val>
                                            <p:strVal val="ppt_y+.1"/>
                                          </p:val>
                                        </p:tav>
                                      </p:tavLst>
                                    </p:anim>
                                    <p:set>
                                      <p:cBhvr>
                                        <p:cTn id="70" dur="1" fill="hold">
                                          <p:stCondLst>
                                            <p:cond delay="999"/>
                                          </p:stCondLst>
                                        </p:cTn>
                                        <p:tgtEl>
                                          <p:spTgt spid="10"/>
                                        </p:tgtEl>
                                        <p:attrNameLst>
                                          <p:attrName>style.visibility</p:attrName>
                                        </p:attrNameLst>
                                      </p:cBhvr>
                                      <p:to>
                                        <p:strVal val="hidden"/>
                                      </p:to>
                                    </p:set>
                                  </p:childTnLst>
                                </p:cTn>
                              </p:par>
                              <p:par>
                                <p:cTn id="71" presetID="42" presetClass="exit" presetSubtype="0" fill="hold" nodeType="withEffect">
                                  <p:stCondLst>
                                    <p:cond delay="0"/>
                                  </p:stCondLst>
                                  <p:childTnLst>
                                    <p:animEffect transition="out" filter="fade">
                                      <p:cBhvr>
                                        <p:cTn id="72" dur="1000"/>
                                        <p:tgtEl>
                                          <p:spTgt spid="31"/>
                                        </p:tgtEl>
                                      </p:cBhvr>
                                    </p:animEffect>
                                    <p:anim calcmode="lin" valueType="num">
                                      <p:cBhvr>
                                        <p:cTn id="73" dur="1000"/>
                                        <p:tgtEl>
                                          <p:spTgt spid="31"/>
                                        </p:tgtEl>
                                        <p:attrNameLst>
                                          <p:attrName>ppt_x</p:attrName>
                                        </p:attrNameLst>
                                      </p:cBhvr>
                                      <p:tavLst>
                                        <p:tav tm="0">
                                          <p:val>
                                            <p:strVal val="ppt_x"/>
                                          </p:val>
                                        </p:tav>
                                        <p:tav tm="100000">
                                          <p:val>
                                            <p:strVal val="ppt_x"/>
                                          </p:val>
                                        </p:tav>
                                      </p:tavLst>
                                    </p:anim>
                                    <p:anim calcmode="lin" valueType="num">
                                      <p:cBhvr>
                                        <p:cTn id="74" dur="1000"/>
                                        <p:tgtEl>
                                          <p:spTgt spid="31"/>
                                        </p:tgtEl>
                                        <p:attrNameLst>
                                          <p:attrName>ppt_y</p:attrName>
                                        </p:attrNameLst>
                                      </p:cBhvr>
                                      <p:tavLst>
                                        <p:tav tm="0">
                                          <p:val>
                                            <p:strVal val="ppt_y"/>
                                          </p:val>
                                        </p:tav>
                                        <p:tav tm="100000">
                                          <p:val>
                                            <p:strVal val="ppt_y+.1"/>
                                          </p:val>
                                        </p:tav>
                                      </p:tavLst>
                                    </p:anim>
                                    <p:set>
                                      <p:cBhvr>
                                        <p:cTn id="75" dur="1" fill="hold">
                                          <p:stCondLst>
                                            <p:cond delay="999"/>
                                          </p:stCondLst>
                                        </p:cTn>
                                        <p:tgtEl>
                                          <p:spTgt spid="31"/>
                                        </p:tgtEl>
                                        <p:attrNameLst>
                                          <p:attrName>style.visibility</p:attrName>
                                        </p:attrNameLst>
                                      </p:cBhvr>
                                      <p:to>
                                        <p:strVal val="hidden"/>
                                      </p:to>
                                    </p:set>
                                  </p:childTnLst>
                                </p:cTn>
                              </p:par>
                              <p:par>
                                <p:cTn id="76" presetID="42" presetClass="exit" presetSubtype="0" fill="hold" grpId="1" nodeType="withEffect">
                                  <p:stCondLst>
                                    <p:cond delay="0"/>
                                  </p:stCondLst>
                                  <p:childTnLst>
                                    <p:animEffect transition="out" filter="fade">
                                      <p:cBhvr>
                                        <p:cTn id="77" dur="1000"/>
                                        <p:tgtEl>
                                          <p:spTgt spid="26"/>
                                        </p:tgtEl>
                                      </p:cBhvr>
                                    </p:animEffect>
                                    <p:anim calcmode="lin" valueType="num">
                                      <p:cBhvr>
                                        <p:cTn id="78" dur="1000"/>
                                        <p:tgtEl>
                                          <p:spTgt spid="26"/>
                                        </p:tgtEl>
                                        <p:attrNameLst>
                                          <p:attrName>ppt_x</p:attrName>
                                        </p:attrNameLst>
                                      </p:cBhvr>
                                      <p:tavLst>
                                        <p:tav tm="0">
                                          <p:val>
                                            <p:strVal val="ppt_x"/>
                                          </p:val>
                                        </p:tav>
                                        <p:tav tm="100000">
                                          <p:val>
                                            <p:strVal val="ppt_x"/>
                                          </p:val>
                                        </p:tav>
                                      </p:tavLst>
                                    </p:anim>
                                    <p:anim calcmode="lin" valueType="num">
                                      <p:cBhvr>
                                        <p:cTn id="79" dur="1000"/>
                                        <p:tgtEl>
                                          <p:spTgt spid="26"/>
                                        </p:tgtEl>
                                        <p:attrNameLst>
                                          <p:attrName>ppt_y</p:attrName>
                                        </p:attrNameLst>
                                      </p:cBhvr>
                                      <p:tavLst>
                                        <p:tav tm="0">
                                          <p:val>
                                            <p:strVal val="ppt_y"/>
                                          </p:val>
                                        </p:tav>
                                        <p:tav tm="100000">
                                          <p:val>
                                            <p:strVal val="ppt_y+.1"/>
                                          </p:val>
                                        </p:tav>
                                      </p:tavLst>
                                    </p:anim>
                                    <p:set>
                                      <p:cBhvr>
                                        <p:cTn id="80" dur="1" fill="hold">
                                          <p:stCondLst>
                                            <p:cond delay="999"/>
                                          </p:stCondLst>
                                        </p:cTn>
                                        <p:tgtEl>
                                          <p:spTgt spid="26"/>
                                        </p:tgtEl>
                                        <p:attrNameLst>
                                          <p:attrName>style.visibility</p:attrName>
                                        </p:attrNameLst>
                                      </p:cBhvr>
                                      <p:to>
                                        <p:strVal val="hidden"/>
                                      </p:to>
                                    </p:set>
                                  </p:childTnLst>
                                </p:cTn>
                              </p:par>
                              <p:par>
                                <p:cTn id="81" presetID="42" presetClass="exit" presetSubtype="0" fill="hold" nodeType="withEffect">
                                  <p:stCondLst>
                                    <p:cond delay="0"/>
                                  </p:stCondLst>
                                  <p:childTnLst>
                                    <p:animEffect transition="out" filter="fade">
                                      <p:cBhvr>
                                        <p:cTn id="82" dur="1000"/>
                                        <p:tgtEl>
                                          <p:spTgt spid="4098"/>
                                        </p:tgtEl>
                                      </p:cBhvr>
                                    </p:animEffect>
                                    <p:anim calcmode="lin" valueType="num">
                                      <p:cBhvr>
                                        <p:cTn id="83" dur="1000"/>
                                        <p:tgtEl>
                                          <p:spTgt spid="4098"/>
                                        </p:tgtEl>
                                        <p:attrNameLst>
                                          <p:attrName>ppt_x</p:attrName>
                                        </p:attrNameLst>
                                      </p:cBhvr>
                                      <p:tavLst>
                                        <p:tav tm="0">
                                          <p:val>
                                            <p:strVal val="ppt_x"/>
                                          </p:val>
                                        </p:tav>
                                        <p:tav tm="100000">
                                          <p:val>
                                            <p:strVal val="ppt_x"/>
                                          </p:val>
                                        </p:tav>
                                      </p:tavLst>
                                    </p:anim>
                                    <p:anim calcmode="lin" valueType="num">
                                      <p:cBhvr>
                                        <p:cTn id="84" dur="1000"/>
                                        <p:tgtEl>
                                          <p:spTgt spid="4098"/>
                                        </p:tgtEl>
                                        <p:attrNameLst>
                                          <p:attrName>ppt_y</p:attrName>
                                        </p:attrNameLst>
                                      </p:cBhvr>
                                      <p:tavLst>
                                        <p:tav tm="0">
                                          <p:val>
                                            <p:strVal val="ppt_y"/>
                                          </p:val>
                                        </p:tav>
                                        <p:tav tm="100000">
                                          <p:val>
                                            <p:strVal val="ppt_y+.1"/>
                                          </p:val>
                                        </p:tav>
                                      </p:tavLst>
                                    </p:anim>
                                    <p:set>
                                      <p:cBhvr>
                                        <p:cTn id="85" dur="1" fill="hold">
                                          <p:stCondLst>
                                            <p:cond delay="999"/>
                                          </p:stCondLst>
                                        </p:cTn>
                                        <p:tgtEl>
                                          <p:spTgt spid="4098"/>
                                        </p:tgtEl>
                                        <p:attrNameLst>
                                          <p:attrName>style.visibility</p:attrName>
                                        </p:attrNameLst>
                                      </p:cBhvr>
                                      <p:to>
                                        <p:strVal val="hidden"/>
                                      </p:to>
                                    </p:set>
                                  </p:childTnLst>
                                </p:cTn>
                              </p:par>
                              <p:par>
                                <p:cTn id="86" presetID="42" presetClass="exit" presetSubtype="0" fill="hold" grpId="1" nodeType="withEffect">
                                  <p:stCondLst>
                                    <p:cond delay="0"/>
                                  </p:stCondLst>
                                  <p:childTnLst>
                                    <p:animEffect transition="out" filter="fade">
                                      <p:cBhvr>
                                        <p:cTn id="87" dur="1000"/>
                                        <p:tgtEl>
                                          <p:spTgt spid="36"/>
                                        </p:tgtEl>
                                      </p:cBhvr>
                                    </p:animEffect>
                                    <p:anim calcmode="lin" valueType="num">
                                      <p:cBhvr>
                                        <p:cTn id="88" dur="1000"/>
                                        <p:tgtEl>
                                          <p:spTgt spid="36"/>
                                        </p:tgtEl>
                                        <p:attrNameLst>
                                          <p:attrName>ppt_x</p:attrName>
                                        </p:attrNameLst>
                                      </p:cBhvr>
                                      <p:tavLst>
                                        <p:tav tm="0">
                                          <p:val>
                                            <p:strVal val="ppt_x"/>
                                          </p:val>
                                        </p:tav>
                                        <p:tav tm="100000">
                                          <p:val>
                                            <p:strVal val="ppt_x"/>
                                          </p:val>
                                        </p:tav>
                                      </p:tavLst>
                                    </p:anim>
                                    <p:anim calcmode="lin" valueType="num">
                                      <p:cBhvr>
                                        <p:cTn id="89" dur="1000"/>
                                        <p:tgtEl>
                                          <p:spTgt spid="36"/>
                                        </p:tgtEl>
                                        <p:attrNameLst>
                                          <p:attrName>ppt_y</p:attrName>
                                        </p:attrNameLst>
                                      </p:cBhvr>
                                      <p:tavLst>
                                        <p:tav tm="0">
                                          <p:val>
                                            <p:strVal val="ppt_y"/>
                                          </p:val>
                                        </p:tav>
                                        <p:tav tm="100000">
                                          <p:val>
                                            <p:strVal val="ppt_y+.1"/>
                                          </p:val>
                                        </p:tav>
                                      </p:tavLst>
                                    </p:anim>
                                    <p:set>
                                      <p:cBhvr>
                                        <p:cTn id="90" dur="1" fill="hold">
                                          <p:stCondLst>
                                            <p:cond delay="999"/>
                                          </p:stCondLst>
                                        </p:cTn>
                                        <p:tgtEl>
                                          <p:spTgt spid="36"/>
                                        </p:tgtEl>
                                        <p:attrNameLst>
                                          <p:attrName>style.visibility</p:attrName>
                                        </p:attrNameLst>
                                      </p:cBhvr>
                                      <p:to>
                                        <p:strVal val="hidden"/>
                                      </p:to>
                                    </p:set>
                                  </p:childTnLst>
                                </p:cTn>
                              </p:par>
                              <p:par>
                                <p:cTn id="91" presetID="42" presetClass="exit" presetSubtype="0" fill="hold" nodeType="withEffect">
                                  <p:stCondLst>
                                    <p:cond delay="0"/>
                                  </p:stCondLst>
                                  <p:childTnLst>
                                    <p:animEffect transition="out" filter="fade">
                                      <p:cBhvr>
                                        <p:cTn id="92" dur="1000"/>
                                        <p:tgtEl>
                                          <p:spTgt spid="4100"/>
                                        </p:tgtEl>
                                      </p:cBhvr>
                                    </p:animEffect>
                                    <p:anim calcmode="lin" valueType="num">
                                      <p:cBhvr>
                                        <p:cTn id="93" dur="1000"/>
                                        <p:tgtEl>
                                          <p:spTgt spid="4100"/>
                                        </p:tgtEl>
                                        <p:attrNameLst>
                                          <p:attrName>ppt_x</p:attrName>
                                        </p:attrNameLst>
                                      </p:cBhvr>
                                      <p:tavLst>
                                        <p:tav tm="0">
                                          <p:val>
                                            <p:strVal val="ppt_x"/>
                                          </p:val>
                                        </p:tav>
                                        <p:tav tm="100000">
                                          <p:val>
                                            <p:strVal val="ppt_x"/>
                                          </p:val>
                                        </p:tav>
                                      </p:tavLst>
                                    </p:anim>
                                    <p:anim calcmode="lin" valueType="num">
                                      <p:cBhvr>
                                        <p:cTn id="94" dur="1000"/>
                                        <p:tgtEl>
                                          <p:spTgt spid="4100"/>
                                        </p:tgtEl>
                                        <p:attrNameLst>
                                          <p:attrName>ppt_y</p:attrName>
                                        </p:attrNameLst>
                                      </p:cBhvr>
                                      <p:tavLst>
                                        <p:tav tm="0">
                                          <p:val>
                                            <p:strVal val="ppt_y"/>
                                          </p:val>
                                        </p:tav>
                                        <p:tav tm="100000">
                                          <p:val>
                                            <p:strVal val="ppt_y+.1"/>
                                          </p:val>
                                        </p:tav>
                                      </p:tavLst>
                                    </p:anim>
                                    <p:set>
                                      <p:cBhvr>
                                        <p:cTn id="95" dur="1" fill="hold">
                                          <p:stCondLst>
                                            <p:cond delay="999"/>
                                          </p:stCondLst>
                                        </p:cTn>
                                        <p:tgtEl>
                                          <p:spTgt spid="4100"/>
                                        </p:tgtEl>
                                        <p:attrNameLst>
                                          <p:attrName>style.visibility</p:attrName>
                                        </p:attrNameLst>
                                      </p:cBhvr>
                                      <p:to>
                                        <p:strVal val="hidden"/>
                                      </p:to>
                                    </p:set>
                                  </p:childTnLst>
                                </p:cTn>
                              </p:par>
                              <p:par>
                                <p:cTn id="96" presetID="42" presetClass="exit" presetSubtype="0" fill="hold" grpId="1" nodeType="withEffect">
                                  <p:stCondLst>
                                    <p:cond delay="0"/>
                                  </p:stCondLst>
                                  <p:childTnLst>
                                    <p:animEffect transition="out" filter="fade">
                                      <p:cBhvr>
                                        <p:cTn id="97" dur="1000"/>
                                        <p:tgtEl>
                                          <p:spTgt spid="44"/>
                                        </p:tgtEl>
                                      </p:cBhvr>
                                    </p:animEffect>
                                    <p:anim calcmode="lin" valueType="num">
                                      <p:cBhvr>
                                        <p:cTn id="98" dur="1000"/>
                                        <p:tgtEl>
                                          <p:spTgt spid="44"/>
                                        </p:tgtEl>
                                        <p:attrNameLst>
                                          <p:attrName>ppt_x</p:attrName>
                                        </p:attrNameLst>
                                      </p:cBhvr>
                                      <p:tavLst>
                                        <p:tav tm="0">
                                          <p:val>
                                            <p:strVal val="ppt_x"/>
                                          </p:val>
                                        </p:tav>
                                        <p:tav tm="100000">
                                          <p:val>
                                            <p:strVal val="ppt_x"/>
                                          </p:val>
                                        </p:tav>
                                      </p:tavLst>
                                    </p:anim>
                                    <p:anim calcmode="lin" valueType="num">
                                      <p:cBhvr>
                                        <p:cTn id="99" dur="1000"/>
                                        <p:tgtEl>
                                          <p:spTgt spid="44"/>
                                        </p:tgtEl>
                                        <p:attrNameLst>
                                          <p:attrName>ppt_y</p:attrName>
                                        </p:attrNameLst>
                                      </p:cBhvr>
                                      <p:tavLst>
                                        <p:tav tm="0">
                                          <p:val>
                                            <p:strVal val="ppt_y"/>
                                          </p:val>
                                        </p:tav>
                                        <p:tav tm="100000">
                                          <p:val>
                                            <p:strVal val="ppt_y+.1"/>
                                          </p:val>
                                        </p:tav>
                                      </p:tavLst>
                                    </p:anim>
                                    <p:set>
                                      <p:cBhvr>
                                        <p:cTn id="100" dur="1" fill="hold">
                                          <p:stCondLst>
                                            <p:cond delay="9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5" grpId="1" animBg="1"/>
      <p:bldP spid="10" grpId="0" animBg="1"/>
      <p:bldP spid="10" grpId="1" animBg="1"/>
      <p:bldP spid="26" grpId="0" animBg="1"/>
      <p:bldP spid="26" grpId="1" animBg="1"/>
      <p:bldP spid="36" grpId="0"/>
      <p:bldP spid="36" grpId="1"/>
      <p:bldP spid="44" grpId="0"/>
      <p:bldP spid="4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80229" y="14513"/>
            <a:ext cx="5181600" cy="707886"/>
          </a:xfrm>
          <a:prstGeom prst="rect">
            <a:avLst/>
          </a:prstGeom>
          <a:noFill/>
        </p:spPr>
        <p:txBody>
          <a:bodyPr wrap="square" rtlCol="0">
            <a:spAutoFit/>
          </a:bodyPr>
          <a:lstStyle/>
          <a:p>
            <a:pPr algn="ctr"/>
            <a:r>
              <a:rPr lang="en-US" sz="4000" dirty="0" err="1">
                <a:solidFill>
                  <a:srgbClr val="FF3300"/>
                </a:solidFill>
                <a:latin typeface="Times New Roman" panose="02020603050405020304" pitchFamily="18" charset="0"/>
                <a:cs typeface="Times New Roman" panose="02020603050405020304" pitchFamily="18" charset="0"/>
              </a:rPr>
              <a:t>Cuối</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thế</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kỷ</a:t>
            </a:r>
            <a:r>
              <a:rPr lang="en-US" sz="4000" dirty="0">
                <a:solidFill>
                  <a:srgbClr val="FF3300"/>
                </a:solidFill>
                <a:latin typeface="Times New Roman" panose="02020603050405020304" pitchFamily="18" charset="0"/>
                <a:cs typeface="Times New Roman" panose="02020603050405020304" pitchFamily="18" charset="0"/>
              </a:rPr>
              <a:t> XIX - Nay</a:t>
            </a:r>
          </a:p>
        </p:txBody>
      </p:sp>
      <p:pic>
        <p:nvPicPr>
          <p:cNvPr id="5122" name="Picture 2" descr="Nước Pháp với Biển Đông: Đối với Hoàng 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31" y="1201369"/>
            <a:ext cx="5166020" cy="353028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hủ quyền Hoàng Sa, Trường Sa của Việt Nam thời Pháp thuộc - Binh Phuoc,  Tin tuc Binh Phuoc, Tin mới tỉnh Bình Phước"/>
          <p:cNvPicPr>
            <a:picLocks noChangeAspect="1" noChangeArrowheads="1"/>
          </p:cNvPicPr>
          <p:nvPr/>
        </p:nvPicPr>
        <p:blipFill rotWithShape="1">
          <a:blip r:embed="rId3">
            <a:extLst>
              <a:ext uri="{28A0092B-C50C-407E-A947-70E740481C1C}">
                <a14:useLocalDpi xmlns:a14="http://schemas.microsoft.com/office/drawing/2010/main" val="0"/>
              </a:ext>
            </a:extLst>
          </a:blip>
          <a:srcRect l="11966" t="-308" r="-26" b="13901"/>
          <a:stretch/>
        </p:blipFill>
        <p:spPr bwMode="auto">
          <a:xfrm>
            <a:off x="5871030" y="1898053"/>
            <a:ext cx="5566227" cy="36028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304" y="4739303"/>
            <a:ext cx="5488674" cy="769441"/>
          </a:xfrm>
          <a:prstGeom prst="rect">
            <a:avLst/>
          </a:prstGeom>
        </p:spPr>
        <p:txBody>
          <a:bodyPr wrap="square">
            <a:spAutoFit/>
          </a:bodyPr>
          <a:lstStyle/>
          <a:p>
            <a:pPr algn="ctr"/>
            <a:r>
              <a:rPr lang="vi-VN" sz="2200" dirty="0">
                <a:latin typeface="+mj-lt"/>
              </a:rPr>
              <a:t>Người Việt và người Pháp đào giếng tại QĐ.Hoàng Sa</a:t>
            </a:r>
            <a:endParaRPr lang="en-US" sz="2200" dirty="0">
              <a:latin typeface="+mj-lt"/>
            </a:endParaRPr>
          </a:p>
        </p:txBody>
      </p:sp>
      <p:sp>
        <p:nvSpPr>
          <p:cNvPr id="4" name="Rectangle 3"/>
          <p:cNvSpPr/>
          <p:nvPr/>
        </p:nvSpPr>
        <p:spPr>
          <a:xfrm>
            <a:off x="6380533" y="5646356"/>
            <a:ext cx="4795467" cy="769441"/>
          </a:xfrm>
          <a:prstGeom prst="rect">
            <a:avLst/>
          </a:prstGeom>
        </p:spPr>
        <p:txBody>
          <a:bodyPr wrap="square">
            <a:spAutoFit/>
          </a:bodyPr>
          <a:lstStyle/>
          <a:p>
            <a:pPr algn="ctr"/>
            <a:r>
              <a:rPr lang="en-US" sz="2200" dirty="0" err="1">
                <a:latin typeface="Times New Roman" panose="02020603050405020304" pitchFamily="18" charset="0"/>
                <a:cs typeface="Times New Roman" panose="02020603050405020304" pitchFamily="18" charset="0"/>
              </a:rPr>
              <a:t>Lễ</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cờ</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Hoàng</a:t>
            </a:r>
            <a:r>
              <a:rPr lang="en-US" sz="2200" dirty="0">
                <a:latin typeface="Times New Roman" panose="02020603050405020304" pitchFamily="18" charset="0"/>
                <a:cs typeface="Times New Roman" panose="02020603050405020304" pitchFamily="18" charset="0"/>
              </a:rPr>
              <a:t> Sa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Hoàng</a:t>
            </a:r>
            <a:r>
              <a:rPr lang="en-US" sz="2200" dirty="0">
                <a:latin typeface="Times New Roman" panose="02020603050405020304" pitchFamily="18" charset="0"/>
                <a:cs typeface="Times New Roman" panose="02020603050405020304" pitchFamily="18" charset="0"/>
              </a:rPr>
              <a:t> Sa</a:t>
            </a:r>
          </a:p>
        </p:txBody>
      </p:sp>
    </p:spTree>
    <p:extLst>
      <p:ext uri="{BB962C8B-B14F-4D97-AF65-F5344CB8AC3E}">
        <p14:creationId xmlns:p14="http://schemas.microsoft.com/office/powerpoint/2010/main" val="314710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124"/>
                                        </p:tgtEl>
                                        <p:attrNameLst>
                                          <p:attrName>style.visibility</p:attrName>
                                        </p:attrNameLst>
                                      </p:cBhvr>
                                      <p:to>
                                        <p:strVal val="visible"/>
                                      </p:to>
                                    </p:set>
                                    <p:animEffect transition="in" filter="fade">
                                      <p:cBhvr>
                                        <p:cTn id="22" dur="1000"/>
                                        <p:tgtEl>
                                          <p:spTgt spid="5124"/>
                                        </p:tgtEl>
                                      </p:cBhvr>
                                    </p:animEffect>
                                    <p:anim calcmode="lin" valueType="num">
                                      <p:cBhvr>
                                        <p:cTn id="23" dur="1000" fill="hold"/>
                                        <p:tgtEl>
                                          <p:spTgt spid="5124"/>
                                        </p:tgtEl>
                                        <p:attrNameLst>
                                          <p:attrName>ppt_x</p:attrName>
                                        </p:attrNameLst>
                                      </p:cBhvr>
                                      <p:tavLst>
                                        <p:tav tm="0">
                                          <p:val>
                                            <p:strVal val="#ppt_x"/>
                                          </p:val>
                                        </p:tav>
                                        <p:tav tm="100000">
                                          <p:val>
                                            <p:strVal val="#ppt_x"/>
                                          </p:val>
                                        </p:tav>
                                      </p:tavLst>
                                    </p:anim>
                                    <p:anim calcmode="lin" valueType="num">
                                      <p:cBhvr>
                                        <p:cTn id="24"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xit" presetSubtype="0" fill="hold" nodeType="clickEffect">
                                  <p:stCondLst>
                                    <p:cond delay="0"/>
                                  </p:stCondLst>
                                  <p:childTnLst>
                                    <p:animEffect transition="out" filter="fade">
                                      <p:cBhvr>
                                        <p:cTn id="28" dur="1000"/>
                                        <p:tgtEl>
                                          <p:spTgt spid="5122"/>
                                        </p:tgtEl>
                                      </p:cBhvr>
                                    </p:animEffect>
                                    <p:anim calcmode="lin" valueType="num">
                                      <p:cBhvr>
                                        <p:cTn id="29" dur="1000"/>
                                        <p:tgtEl>
                                          <p:spTgt spid="5122"/>
                                        </p:tgtEl>
                                        <p:attrNameLst>
                                          <p:attrName>ppt_x</p:attrName>
                                        </p:attrNameLst>
                                      </p:cBhvr>
                                      <p:tavLst>
                                        <p:tav tm="0">
                                          <p:val>
                                            <p:strVal val="ppt_x"/>
                                          </p:val>
                                        </p:tav>
                                        <p:tav tm="100000">
                                          <p:val>
                                            <p:strVal val="ppt_x"/>
                                          </p:val>
                                        </p:tav>
                                      </p:tavLst>
                                    </p:anim>
                                    <p:anim calcmode="lin" valueType="num">
                                      <p:cBhvr>
                                        <p:cTn id="30" dur="1000"/>
                                        <p:tgtEl>
                                          <p:spTgt spid="5122"/>
                                        </p:tgtEl>
                                        <p:attrNameLst>
                                          <p:attrName>ppt_y</p:attrName>
                                        </p:attrNameLst>
                                      </p:cBhvr>
                                      <p:tavLst>
                                        <p:tav tm="0">
                                          <p:val>
                                            <p:strVal val="ppt_y"/>
                                          </p:val>
                                        </p:tav>
                                        <p:tav tm="100000">
                                          <p:val>
                                            <p:strVal val="ppt_y+.1"/>
                                          </p:val>
                                        </p:tav>
                                      </p:tavLst>
                                    </p:anim>
                                    <p:set>
                                      <p:cBhvr>
                                        <p:cTn id="31" dur="1" fill="hold">
                                          <p:stCondLst>
                                            <p:cond delay="999"/>
                                          </p:stCondLst>
                                        </p:cTn>
                                        <p:tgtEl>
                                          <p:spTgt spid="5122"/>
                                        </p:tgtEl>
                                        <p:attrNameLst>
                                          <p:attrName>style.visibility</p:attrName>
                                        </p:attrNameLst>
                                      </p:cBhvr>
                                      <p:to>
                                        <p:strVal val="hidden"/>
                                      </p:to>
                                    </p:set>
                                  </p:childTnLst>
                                </p:cTn>
                              </p:par>
                              <p:par>
                                <p:cTn id="32" presetID="42" presetClass="exit" presetSubtype="0" fill="hold" grpId="1" nodeType="withEffect">
                                  <p:stCondLst>
                                    <p:cond delay="0"/>
                                  </p:stCondLst>
                                  <p:childTnLst>
                                    <p:animEffect transition="out" filter="fade">
                                      <p:cBhvr>
                                        <p:cTn id="33" dur="1000"/>
                                        <p:tgtEl>
                                          <p:spTgt spid="2"/>
                                        </p:tgtEl>
                                      </p:cBhvr>
                                    </p:animEffect>
                                    <p:anim calcmode="lin" valueType="num">
                                      <p:cBhvr>
                                        <p:cTn id="34" dur="1000"/>
                                        <p:tgtEl>
                                          <p:spTgt spid="2"/>
                                        </p:tgtEl>
                                        <p:attrNameLst>
                                          <p:attrName>ppt_x</p:attrName>
                                        </p:attrNameLst>
                                      </p:cBhvr>
                                      <p:tavLst>
                                        <p:tav tm="0">
                                          <p:val>
                                            <p:strVal val="ppt_x"/>
                                          </p:val>
                                        </p:tav>
                                        <p:tav tm="100000">
                                          <p:val>
                                            <p:strVal val="ppt_x"/>
                                          </p:val>
                                        </p:tav>
                                      </p:tavLst>
                                    </p:anim>
                                    <p:anim calcmode="lin" valueType="num">
                                      <p:cBhvr>
                                        <p:cTn id="35" dur="1000"/>
                                        <p:tgtEl>
                                          <p:spTgt spid="2"/>
                                        </p:tgtEl>
                                        <p:attrNameLst>
                                          <p:attrName>ppt_y</p:attrName>
                                        </p:attrNameLst>
                                      </p:cBhvr>
                                      <p:tavLst>
                                        <p:tav tm="0">
                                          <p:val>
                                            <p:strVal val="ppt_y"/>
                                          </p:val>
                                        </p:tav>
                                        <p:tav tm="100000">
                                          <p:val>
                                            <p:strVal val="ppt_y+.1"/>
                                          </p:val>
                                        </p:tav>
                                      </p:tavLst>
                                    </p:anim>
                                    <p:set>
                                      <p:cBhvr>
                                        <p:cTn id="36" dur="1" fill="hold">
                                          <p:stCondLst>
                                            <p:cond delay="999"/>
                                          </p:stCondLst>
                                        </p:cTn>
                                        <p:tgtEl>
                                          <p:spTgt spid="2"/>
                                        </p:tgtEl>
                                        <p:attrNameLst>
                                          <p:attrName>style.visibility</p:attrName>
                                        </p:attrNameLst>
                                      </p:cBhvr>
                                      <p:to>
                                        <p:strVal val="hidden"/>
                                      </p:to>
                                    </p:set>
                                  </p:childTnLst>
                                </p:cTn>
                              </p:par>
                              <p:par>
                                <p:cTn id="37" presetID="42" presetClass="exit" presetSubtype="0" fill="hold" grpId="1" nodeType="withEffect">
                                  <p:stCondLst>
                                    <p:cond delay="0"/>
                                  </p:stCondLst>
                                  <p:childTnLst>
                                    <p:animEffect transition="out" filter="fade">
                                      <p:cBhvr>
                                        <p:cTn id="38" dur="1000"/>
                                        <p:tgtEl>
                                          <p:spTgt spid="4"/>
                                        </p:tgtEl>
                                      </p:cBhvr>
                                    </p:animEffect>
                                    <p:anim calcmode="lin" valueType="num">
                                      <p:cBhvr>
                                        <p:cTn id="39" dur="1000"/>
                                        <p:tgtEl>
                                          <p:spTgt spid="4"/>
                                        </p:tgtEl>
                                        <p:attrNameLst>
                                          <p:attrName>ppt_x</p:attrName>
                                        </p:attrNameLst>
                                      </p:cBhvr>
                                      <p:tavLst>
                                        <p:tav tm="0">
                                          <p:val>
                                            <p:strVal val="ppt_x"/>
                                          </p:val>
                                        </p:tav>
                                        <p:tav tm="100000">
                                          <p:val>
                                            <p:strVal val="ppt_x"/>
                                          </p:val>
                                        </p:tav>
                                      </p:tavLst>
                                    </p:anim>
                                    <p:anim calcmode="lin" valueType="num">
                                      <p:cBhvr>
                                        <p:cTn id="40" dur="1000"/>
                                        <p:tgtEl>
                                          <p:spTgt spid="4"/>
                                        </p:tgtEl>
                                        <p:attrNameLst>
                                          <p:attrName>ppt_y</p:attrName>
                                        </p:attrNameLst>
                                      </p:cBhvr>
                                      <p:tavLst>
                                        <p:tav tm="0">
                                          <p:val>
                                            <p:strVal val="ppt_y"/>
                                          </p:val>
                                        </p:tav>
                                        <p:tav tm="100000">
                                          <p:val>
                                            <p:strVal val="ppt_y+.1"/>
                                          </p:val>
                                        </p:tav>
                                      </p:tavLst>
                                    </p:anim>
                                    <p:set>
                                      <p:cBhvr>
                                        <p:cTn id="41" dur="1" fill="hold">
                                          <p:stCondLst>
                                            <p:cond delay="999"/>
                                          </p:stCondLst>
                                        </p:cTn>
                                        <p:tgtEl>
                                          <p:spTgt spid="4"/>
                                        </p:tgtEl>
                                        <p:attrNameLst>
                                          <p:attrName>style.visibility</p:attrName>
                                        </p:attrNameLst>
                                      </p:cBhvr>
                                      <p:to>
                                        <p:strVal val="hidden"/>
                                      </p:to>
                                    </p:set>
                                  </p:childTnLst>
                                </p:cTn>
                              </p:par>
                              <p:par>
                                <p:cTn id="42" presetID="42" presetClass="exit" presetSubtype="0" fill="hold" nodeType="withEffect">
                                  <p:stCondLst>
                                    <p:cond delay="0"/>
                                  </p:stCondLst>
                                  <p:childTnLst>
                                    <p:animEffect transition="out" filter="fade">
                                      <p:cBhvr>
                                        <p:cTn id="43" dur="1000"/>
                                        <p:tgtEl>
                                          <p:spTgt spid="5124"/>
                                        </p:tgtEl>
                                      </p:cBhvr>
                                    </p:animEffect>
                                    <p:anim calcmode="lin" valueType="num">
                                      <p:cBhvr>
                                        <p:cTn id="44" dur="1000"/>
                                        <p:tgtEl>
                                          <p:spTgt spid="5124"/>
                                        </p:tgtEl>
                                        <p:attrNameLst>
                                          <p:attrName>ppt_x</p:attrName>
                                        </p:attrNameLst>
                                      </p:cBhvr>
                                      <p:tavLst>
                                        <p:tav tm="0">
                                          <p:val>
                                            <p:strVal val="ppt_x"/>
                                          </p:val>
                                        </p:tav>
                                        <p:tav tm="100000">
                                          <p:val>
                                            <p:strVal val="ppt_x"/>
                                          </p:val>
                                        </p:tav>
                                      </p:tavLst>
                                    </p:anim>
                                    <p:anim calcmode="lin" valueType="num">
                                      <p:cBhvr>
                                        <p:cTn id="45" dur="1000"/>
                                        <p:tgtEl>
                                          <p:spTgt spid="5124"/>
                                        </p:tgtEl>
                                        <p:attrNameLst>
                                          <p:attrName>ppt_y</p:attrName>
                                        </p:attrNameLst>
                                      </p:cBhvr>
                                      <p:tavLst>
                                        <p:tav tm="0">
                                          <p:val>
                                            <p:strVal val="ppt_y"/>
                                          </p:val>
                                        </p:tav>
                                        <p:tav tm="100000">
                                          <p:val>
                                            <p:strVal val="ppt_y+.1"/>
                                          </p:val>
                                        </p:tav>
                                      </p:tavLst>
                                    </p:anim>
                                    <p:set>
                                      <p:cBhvr>
                                        <p:cTn id="46" dur="1" fill="hold">
                                          <p:stCondLst>
                                            <p:cond delay="999"/>
                                          </p:stCondLst>
                                        </p:cTn>
                                        <p:tgtEl>
                                          <p:spTgt spid="5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80229" y="14513"/>
            <a:ext cx="5181600" cy="707886"/>
          </a:xfrm>
          <a:prstGeom prst="rect">
            <a:avLst/>
          </a:prstGeom>
          <a:noFill/>
        </p:spPr>
        <p:txBody>
          <a:bodyPr wrap="square" rtlCol="0">
            <a:spAutoFit/>
          </a:bodyPr>
          <a:lstStyle/>
          <a:p>
            <a:pPr algn="ctr"/>
            <a:r>
              <a:rPr lang="en-US" sz="4000" dirty="0" err="1">
                <a:solidFill>
                  <a:srgbClr val="FF3300"/>
                </a:solidFill>
                <a:latin typeface="Times New Roman" panose="02020603050405020304" pitchFamily="18" charset="0"/>
                <a:cs typeface="Times New Roman" panose="02020603050405020304" pitchFamily="18" charset="0"/>
              </a:rPr>
              <a:t>Cuối</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thế</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kỷ</a:t>
            </a:r>
            <a:r>
              <a:rPr lang="en-US" sz="4000" dirty="0">
                <a:solidFill>
                  <a:srgbClr val="FF3300"/>
                </a:solidFill>
                <a:latin typeface="Times New Roman" panose="02020603050405020304" pitchFamily="18" charset="0"/>
                <a:cs typeface="Times New Roman" panose="02020603050405020304" pitchFamily="18" charset="0"/>
              </a:rPr>
              <a:t> XIX - Nay</a:t>
            </a:r>
          </a:p>
        </p:txBody>
      </p:sp>
      <p:sp>
        <p:nvSpPr>
          <p:cNvPr id="5" name="Rounded Rectangle 4"/>
          <p:cNvSpPr/>
          <p:nvPr/>
        </p:nvSpPr>
        <p:spPr>
          <a:xfrm>
            <a:off x="1509486" y="1129479"/>
            <a:ext cx="3556000" cy="104502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rgbClr val="FF3300"/>
                </a:solidFill>
                <a:latin typeface="Times New Roman" panose="02020603050405020304" pitchFamily="18" charset="0"/>
                <a:cs typeface="Times New Roman" panose="02020603050405020304" pitchFamily="18" charset="0"/>
              </a:rPr>
              <a:t>Sau </a:t>
            </a:r>
            <a:r>
              <a:rPr lang="en-US" sz="2700" dirty="0" err="1">
                <a:solidFill>
                  <a:srgbClr val="FF3300"/>
                </a:solidFill>
                <a:latin typeface="Times New Roman" panose="02020603050405020304" pitchFamily="18" charset="0"/>
                <a:cs typeface="Times New Roman" panose="02020603050405020304" pitchFamily="18" charset="0"/>
              </a:rPr>
              <a:t>Thế</a:t>
            </a:r>
            <a:r>
              <a:rPr lang="en-US" sz="2700" dirty="0">
                <a:solidFill>
                  <a:srgbClr val="FF3300"/>
                </a:solidFill>
                <a:latin typeface="Times New Roman" panose="02020603050405020304" pitchFamily="18" charset="0"/>
                <a:cs typeface="Times New Roman" panose="02020603050405020304" pitchFamily="18" charset="0"/>
              </a:rPr>
              <a:t> </a:t>
            </a:r>
            <a:r>
              <a:rPr lang="en-US" sz="2700" dirty="0" err="1">
                <a:solidFill>
                  <a:srgbClr val="FF3300"/>
                </a:solidFill>
                <a:latin typeface="Times New Roman" panose="02020603050405020304" pitchFamily="18" charset="0"/>
                <a:cs typeface="Times New Roman" panose="02020603050405020304" pitchFamily="18" charset="0"/>
              </a:rPr>
              <a:t>chiến</a:t>
            </a:r>
            <a:r>
              <a:rPr lang="en-US" sz="2700" dirty="0">
                <a:solidFill>
                  <a:srgbClr val="FF3300"/>
                </a:solidFill>
                <a:latin typeface="Times New Roman" panose="02020603050405020304" pitchFamily="18" charset="0"/>
                <a:cs typeface="Times New Roman" panose="02020603050405020304" pitchFamily="18" charset="0"/>
              </a:rPr>
              <a:t> </a:t>
            </a:r>
            <a:r>
              <a:rPr lang="en-US" sz="2700" dirty="0" err="1">
                <a:solidFill>
                  <a:srgbClr val="FF3300"/>
                </a:solidFill>
                <a:latin typeface="Times New Roman" panose="02020603050405020304" pitchFamily="18" charset="0"/>
                <a:cs typeface="Times New Roman" panose="02020603050405020304" pitchFamily="18" charset="0"/>
              </a:rPr>
              <a:t>thứ</a:t>
            </a:r>
            <a:r>
              <a:rPr lang="en-US" sz="2700" dirty="0">
                <a:solidFill>
                  <a:srgbClr val="FF3300"/>
                </a:solidFill>
                <a:latin typeface="Times New Roman" panose="02020603050405020304" pitchFamily="18" charset="0"/>
                <a:cs typeface="Times New Roman" panose="02020603050405020304" pitchFamily="18" charset="0"/>
              </a:rPr>
              <a:t> 2</a:t>
            </a:r>
          </a:p>
        </p:txBody>
      </p:sp>
      <p:cxnSp>
        <p:nvCxnSpPr>
          <p:cNvPr id="9" name="Straight Connector 8"/>
          <p:cNvCxnSpPr>
            <a:stCxn id="10" idx="0"/>
            <a:endCxn id="5" idx="2"/>
          </p:cNvCxnSpPr>
          <p:nvPr/>
        </p:nvCxnSpPr>
        <p:spPr>
          <a:xfrm flipV="1">
            <a:off x="1277257" y="2174508"/>
            <a:ext cx="2010229" cy="482387"/>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01599" y="2656895"/>
            <a:ext cx="2351316" cy="37229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700" dirty="0">
                <a:solidFill>
                  <a:srgbClr val="FF3300"/>
                </a:solidFill>
                <a:latin typeface="Times New Roman" panose="02020603050405020304" pitchFamily="18" charset="0"/>
                <a:cs typeface="Times New Roman" panose="02020603050405020304" pitchFamily="18" charset="0"/>
              </a:rPr>
              <a:t>Pháp tiếp tục thực hiện quyền quản lí đối với quần đảo Hoàng Sa và quần đảo Trường Sa</a:t>
            </a:r>
            <a:endParaRPr lang="en-US" sz="2700" dirty="0">
              <a:solidFill>
                <a:srgbClr val="FF3300"/>
              </a:solidFill>
              <a:latin typeface="Times New Roman" panose="02020603050405020304" pitchFamily="18" charset="0"/>
              <a:cs typeface="Times New Roman" panose="02020603050405020304" pitchFamily="18" charset="0"/>
            </a:endParaRPr>
          </a:p>
        </p:txBody>
      </p:sp>
      <p:sp>
        <p:nvSpPr>
          <p:cNvPr id="26" name="Rounded Rectangle 25"/>
          <p:cNvSpPr/>
          <p:nvPr/>
        </p:nvSpPr>
        <p:spPr>
          <a:xfrm>
            <a:off x="2598056" y="2656894"/>
            <a:ext cx="4296230" cy="37229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dirty="0">
                <a:solidFill>
                  <a:srgbClr val="FF3300"/>
                </a:solidFill>
                <a:latin typeface="Times New Roman" panose="02020603050405020304" pitchFamily="18" charset="0"/>
                <a:cs typeface="Times New Roman" panose="02020603050405020304" pitchFamily="18" charset="0"/>
              </a:rPr>
              <a:t>Theo Hiệp định Ê-ly-dê</a:t>
            </a:r>
            <a:r>
              <a:rPr lang="en-US" sz="3000" dirty="0">
                <a:solidFill>
                  <a:srgbClr val="FF3300"/>
                </a:solidFill>
                <a:latin typeface="Times New Roman" panose="02020603050405020304" pitchFamily="18" charset="0"/>
                <a:cs typeface="Times New Roman" panose="02020603050405020304" pitchFamily="18" charset="0"/>
              </a:rPr>
              <a:t> </a:t>
            </a:r>
            <a:r>
              <a:rPr lang="vi-VN" sz="3000" dirty="0">
                <a:solidFill>
                  <a:srgbClr val="FF3300"/>
                </a:solidFill>
                <a:latin typeface="Times New Roman" panose="02020603050405020304" pitchFamily="18" charset="0"/>
                <a:cs typeface="Times New Roman" panose="02020603050405020304" pitchFamily="18" charset="0"/>
              </a:rPr>
              <a:t>8/3/1949, Pháp bắt đầu quá trình chuyển giao quyền kiểm soát hai quần đảo này cho Chính phủ Quốc gia Việt Nam </a:t>
            </a:r>
            <a:r>
              <a:rPr lang="en-US" sz="3000" dirty="0">
                <a:solidFill>
                  <a:srgbClr val="FF3300"/>
                </a:solidFill>
                <a:latin typeface="Times New Roman" panose="02020603050405020304" pitchFamily="18" charset="0"/>
                <a:cs typeface="Times New Roman" panose="02020603050405020304" pitchFamily="18" charset="0"/>
              </a:rPr>
              <a:t>(</a:t>
            </a:r>
            <a:r>
              <a:rPr lang="vi-VN" sz="3000" dirty="0">
                <a:solidFill>
                  <a:srgbClr val="FF3300"/>
                </a:solidFill>
                <a:latin typeface="Times New Roman" panose="02020603050405020304" pitchFamily="18" charset="0"/>
                <a:cs typeface="Times New Roman" panose="02020603050405020304" pitchFamily="18" charset="0"/>
              </a:rPr>
              <a:t>Bảo Đại đứng đầu</a:t>
            </a:r>
            <a:r>
              <a:rPr lang="en-US" sz="3000" dirty="0">
                <a:solidFill>
                  <a:srgbClr val="FF3300"/>
                </a:solidFill>
                <a:latin typeface="Times New Roman" panose="02020603050405020304" pitchFamily="18" charset="0"/>
                <a:cs typeface="Times New Roman" panose="02020603050405020304" pitchFamily="18" charset="0"/>
              </a:rPr>
              <a:t>)</a:t>
            </a:r>
            <a:r>
              <a:rPr lang="vi-VN" sz="3000" dirty="0">
                <a:solidFill>
                  <a:srgbClr val="FF3300"/>
                </a:solidFill>
                <a:latin typeface="Times New Roman" panose="02020603050405020304" pitchFamily="18" charset="0"/>
                <a:cs typeface="Times New Roman" panose="02020603050405020304" pitchFamily="18" charset="0"/>
              </a:rPr>
              <a:t>.</a:t>
            </a:r>
            <a:endParaRPr lang="en-US" sz="3000" dirty="0">
              <a:solidFill>
                <a:srgbClr val="FF3300"/>
              </a:solidFill>
              <a:latin typeface="Times New Roman" panose="02020603050405020304" pitchFamily="18" charset="0"/>
              <a:cs typeface="Times New Roman" panose="02020603050405020304" pitchFamily="18" charset="0"/>
            </a:endParaRPr>
          </a:p>
        </p:txBody>
      </p:sp>
      <p:cxnSp>
        <p:nvCxnSpPr>
          <p:cNvPr id="31" name="Straight Connector 30"/>
          <p:cNvCxnSpPr>
            <a:stCxn id="26" idx="0"/>
            <a:endCxn id="5" idx="2"/>
          </p:cNvCxnSpPr>
          <p:nvPr/>
        </p:nvCxnSpPr>
        <p:spPr>
          <a:xfrm flipH="1" flipV="1">
            <a:off x="3287486" y="2174508"/>
            <a:ext cx="1458685" cy="482386"/>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983" t="37897" r="32997" b="28769"/>
          <a:stretch/>
        </p:blipFill>
        <p:spPr bwMode="auto">
          <a:xfrm>
            <a:off x="7068457" y="2174508"/>
            <a:ext cx="4995857" cy="3240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6894286" y="5805492"/>
            <a:ext cx="5297714" cy="707886"/>
          </a:xfrm>
          <a:prstGeom prst="rect">
            <a:avLst/>
          </a:prstGeom>
        </p:spPr>
        <p:txBody>
          <a:bodyPr wrap="square">
            <a:spAutoFit/>
          </a:bodyPr>
          <a:lstStyle/>
          <a:p>
            <a:pPr algn="ctr"/>
            <a:r>
              <a:rPr lang="vi-VN" sz="2000" dirty="0">
                <a:latin typeface="+mj-lt"/>
              </a:rPr>
              <a:t>Bảo Đại tiếp đón tại Điện Ê-li-dê l</a:t>
            </a:r>
            <a:r>
              <a:rPr lang="en-US" sz="2000" dirty="0">
                <a:latin typeface="Times New Roman" panose="02020603050405020304" pitchFamily="18" charset="0"/>
                <a:cs typeface="Times New Roman" panose="02020603050405020304" pitchFamily="18" charset="0"/>
              </a:rPr>
              <a:t>ễ</a:t>
            </a:r>
            <a:r>
              <a:rPr lang="vi-VN" sz="2000" dirty="0">
                <a:latin typeface="+mj-lt"/>
              </a:rPr>
              <a:t> ký kết Hiệp đinh Pháp</a:t>
            </a:r>
            <a:r>
              <a:rPr lang="en-US" sz="2000" dirty="0">
                <a:latin typeface="+mj-lt"/>
              </a:rPr>
              <a:t>-</a:t>
            </a:r>
            <a:r>
              <a:rPr lang="vi-VN" sz="2000" dirty="0">
                <a:latin typeface="+mj-lt"/>
              </a:rPr>
              <a:t>Việt </a:t>
            </a:r>
            <a:endParaRPr lang="en-US" sz="2000" dirty="0">
              <a:latin typeface="+mj-lt"/>
            </a:endParaRPr>
          </a:p>
        </p:txBody>
      </p:sp>
    </p:spTree>
    <p:extLst>
      <p:ext uri="{BB962C8B-B14F-4D97-AF65-F5344CB8AC3E}">
        <p14:creationId xmlns:p14="http://schemas.microsoft.com/office/powerpoint/2010/main" val="347440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par>
                                <p:cTn id="23" presetID="22" presetClass="entr" presetSubtype="4"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6146"/>
                                        </p:tgtEl>
                                        <p:attrNameLst>
                                          <p:attrName>style.visibility</p:attrName>
                                        </p:attrNameLst>
                                      </p:cBhvr>
                                      <p:to>
                                        <p:strVal val="visible"/>
                                      </p:to>
                                    </p:set>
                                    <p:animEffect transition="in" filter="fade">
                                      <p:cBhvr>
                                        <p:cTn id="30" dur="1000"/>
                                        <p:tgtEl>
                                          <p:spTgt spid="6146"/>
                                        </p:tgtEl>
                                      </p:cBhvr>
                                    </p:animEffect>
                                    <p:anim calcmode="lin" valueType="num">
                                      <p:cBhvr>
                                        <p:cTn id="31" dur="1000" fill="hold"/>
                                        <p:tgtEl>
                                          <p:spTgt spid="6146"/>
                                        </p:tgtEl>
                                        <p:attrNameLst>
                                          <p:attrName>ppt_x</p:attrName>
                                        </p:attrNameLst>
                                      </p:cBhvr>
                                      <p:tavLst>
                                        <p:tav tm="0">
                                          <p:val>
                                            <p:strVal val="#ppt_x"/>
                                          </p:val>
                                        </p:tav>
                                        <p:tav tm="100000">
                                          <p:val>
                                            <p:strVal val="#ppt_x"/>
                                          </p:val>
                                        </p:tav>
                                      </p:tavLst>
                                    </p:anim>
                                    <p:anim calcmode="lin" valueType="num">
                                      <p:cBhvr>
                                        <p:cTn id="32" dur="1000" fill="hold"/>
                                        <p:tgtEl>
                                          <p:spTgt spid="614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1" nodeType="clickEffect">
                                  <p:stCondLst>
                                    <p:cond delay="0"/>
                                  </p:stCondLst>
                                  <p:childTnLst>
                                    <p:animEffect transition="out" filter="fade">
                                      <p:cBhvr>
                                        <p:cTn id="41" dur="1000"/>
                                        <p:tgtEl>
                                          <p:spTgt spid="5"/>
                                        </p:tgtEl>
                                      </p:cBhvr>
                                    </p:animEffect>
                                    <p:anim calcmode="lin" valueType="num">
                                      <p:cBhvr>
                                        <p:cTn id="42" dur="1000"/>
                                        <p:tgtEl>
                                          <p:spTgt spid="5"/>
                                        </p:tgtEl>
                                        <p:attrNameLst>
                                          <p:attrName>ppt_x</p:attrName>
                                        </p:attrNameLst>
                                      </p:cBhvr>
                                      <p:tavLst>
                                        <p:tav tm="0">
                                          <p:val>
                                            <p:strVal val="ppt_x"/>
                                          </p:val>
                                        </p:tav>
                                        <p:tav tm="100000">
                                          <p:val>
                                            <p:strVal val="ppt_x"/>
                                          </p:val>
                                        </p:tav>
                                      </p:tavLst>
                                    </p:anim>
                                    <p:anim calcmode="lin" valueType="num">
                                      <p:cBhvr>
                                        <p:cTn id="43" dur="1000"/>
                                        <p:tgtEl>
                                          <p:spTgt spid="5"/>
                                        </p:tgtEl>
                                        <p:attrNameLst>
                                          <p:attrName>ppt_y</p:attrName>
                                        </p:attrNameLst>
                                      </p:cBhvr>
                                      <p:tavLst>
                                        <p:tav tm="0">
                                          <p:val>
                                            <p:strVal val="ppt_y"/>
                                          </p:val>
                                        </p:tav>
                                        <p:tav tm="100000">
                                          <p:val>
                                            <p:strVal val="ppt_y+.1"/>
                                          </p:val>
                                        </p:tav>
                                      </p:tavLst>
                                    </p:anim>
                                    <p:set>
                                      <p:cBhvr>
                                        <p:cTn id="44" dur="1" fill="hold">
                                          <p:stCondLst>
                                            <p:cond delay="999"/>
                                          </p:stCondLst>
                                        </p:cTn>
                                        <p:tgtEl>
                                          <p:spTgt spid="5"/>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9"/>
                                        </p:tgtEl>
                                      </p:cBhvr>
                                    </p:animEffect>
                                    <p:anim calcmode="lin" valueType="num">
                                      <p:cBhvr>
                                        <p:cTn id="47" dur="1000"/>
                                        <p:tgtEl>
                                          <p:spTgt spid="9"/>
                                        </p:tgtEl>
                                        <p:attrNameLst>
                                          <p:attrName>ppt_x</p:attrName>
                                        </p:attrNameLst>
                                      </p:cBhvr>
                                      <p:tavLst>
                                        <p:tav tm="0">
                                          <p:val>
                                            <p:strVal val="ppt_x"/>
                                          </p:val>
                                        </p:tav>
                                        <p:tav tm="100000">
                                          <p:val>
                                            <p:strVal val="ppt_x"/>
                                          </p:val>
                                        </p:tav>
                                      </p:tavLst>
                                    </p:anim>
                                    <p:anim calcmode="lin" valueType="num">
                                      <p:cBhvr>
                                        <p:cTn id="48" dur="1000"/>
                                        <p:tgtEl>
                                          <p:spTgt spid="9"/>
                                        </p:tgtEl>
                                        <p:attrNameLst>
                                          <p:attrName>ppt_y</p:attrName>
                                        </p:attrNameLst>
                                      </p:cBhvr>
                                      <p:tavLst>
                                        <p:tav tm="0">
                                          <p:val>
                                            <p:strVal val="ppt_y"/>
                                          </p:val>
                                        </p:tav>
                                        <p:tav tm="100000">
                                          <p:val>
                                            <p:strVal val="ppt_y+.1"/>
                                          </p:val>
                                        </p:tav>
                                      </p:tavLst>
                                    </p:anim>
                                    <p:set>
                                      <p:cBhvr>
                                        <p:cTn id="49" dur="1" fill="hold">
                                          <p:stCondLst>
                                            <p:cond delay="999"/>
                                          </p:stCondLst>
                                        </p:cTn>
                                        <p:tgtEl>
                                          <p:spTgt spid="9"/>
                                        </p:tgtEl>
                                        <p:attrNameLst>
                                          <p:attrName>style.visibility</p:attrName>
                                        </p:attrNameLst>
                                      </p:cBhvr>
                                      <p:to>
                                        <p:strVal val="hidden"/>
                                      </p:to>
                                    </p:set>
                                  </p:childTnLst>
                                </p:cTn>
                              </p:par>
                              <p:par>
                                <p:cTn id="50" presetID="42" presetClass="exit" presetSubtype="0" fill="hold" grpId="1" nodeType="withEffect">
                                  <p:stCondLst>
                                    <p:cond delay="0"/>
                                  </p:stCondLst>
                                  <p:childTnLst>
                                    <p:animEffect transition="out" filter="fade">
                                      <p:cBhvr>
                                        <p:cTn id="51" dur="1000"/>
                                        <p:tgtEl>
                                          <p:spTgt spid="10"/>
                                        </p:tgtEl>
                                      </p:cBhvr>
                                    </p:animEffect>
                                    <p:anim calcmode="lin" valueType="num">
                                      <p:cBhvr>
                                        <p:cTn id="52" dur="1000"/>
                                        <p:tgtEl>
                                          <p:spTgt spid="10"/>
                                        </p:tgtEl>
                                        <p:attrNameLst>
                                          <p:attrName>ppt_x</p:attrName>
                                        </p:attrNameLst>
                                      </p:cBhvr>
                                      <p:tavLst>
                                        <p:tav tm="0">
                                          <p:val>
                                            <p:strVal val="ppt_x"/>
                                          </p:val>
                                        </p:tav>
                                        <p:tav tm="100000">
                                          <p:val>
                                            <p:strVal val="ppt_x"/>
                                          </p:val>
                                        </p:tav>
                                      </p:tavLst>
                                    </p:anim>
                                    <p:anim calcmode="lin" valueType="num">
                                      <p:cBhvr>
                                        <p:cTn id="53" dur="1000"/>
                                        <p:tgtEl>
                                          <p:spTgt spid="10"/>
                                        </p:tgtEl>
                                        <p:attrNameLst>
                                          <p:attrName>ppt_y</p:attrName>
                                        </p:attrNameLst>
                                      </p:cBhvr>
                                      <p:tavLst>
                                        <p:tav tm="0">
                                          <p:val>
                                            <p:strVal val="ppt_y"/>
                                          </p:val>
                                        </p:tav>
                                        <p:tav tm="100000">
                                          <p:val>
                                            <p:strVal val="ppt_y+.1"/>
                                          </p:val>
                                        </p:tav>
                                      </p:tavLst>
                                    </p:anim>
                                    <p:set>
                                      <p:cBhvr>
                                        <p:cTn id="54" dur="1" fill="hold">
                                          <p:stCondLst>
                                            <p:cond delay="999"/>
                                          </p:stCondLst>
                                        </p:cTn>
                                        <p:tgtEl>
                                          <p:spTgt spid="10"/>
                                        </p:tgtEl>
                                        <p:attrNameLst>
                                          <p:attrName>style.visibility</p:attrName>
                                        </p:attrNameLst>
                                      </p:cBhvr>
                                      <p:to>
                                        <p:strVal val="hidden"/>
                                      </p:to>
                                    </p:set>
                                  </p:childTnLst>
                                </p:cTn>
                              </p:par>
                              <p:par>
                                <p:cTn id="55" presetID="42" presetClass="exit" presetSubtype="0" fill="hold" grpId="1" nodeType="withEffect">
                                  <p:stCondLst>
                                    <p:cond delay="0"/>
                                  </p:stCondLst>
                                  <p:childTnLst>
                                    <p:animEffect transition="out" filter="fade">
                                      <p:cBhvr>
                                        <p:cTn id="56" dur="1000"/>
                                        <p:tgtEl>
                                          <p:spTgt spid="26"/>
                                        </p:tgtEl>
                                      </p:cBhvr>
                                    </p:animEffect>
                                    <p:anim calcmode="lin" valueType="num">
                                      <p:cBhvr>
                                        <p:cTn id="57" dur="1000"/>
                                        <p:tgtEl>
                                          <p:spTgt spid="26"/>
                                        </p:tgtEl>
                                        <p:attrNameLst>
                                          <p:attrName>ppt_x</p:attrName>
                                        </p:attrNameLst>
                                      </p:cBhvr>
                                      <p:tavLst>
                                        <p:tav tm="0">
                                          <p:val>
                                            <p:strVal val="ppt_x"/>
                                          </p:val>
                                        </p:tav>
                                        <p:tav tm="100000">
                                          <p:val>
                                            <p:strVal val="ppt_x"/>
                                          </p:val>
                                        </p:tav>
                                      </p:tavLst>
                                    </p:anim>
                                    <p:anim calcmode="lin" valueType="num">
                                      <p:cBhvr>
                                        <p:cTn id="58" dur="1000"/>
                                        <p:tgtEl>
                                          <p:spTgt spid="26"/>
                                        </p:tgtEl>
                                        <p:attrNameLst>
                                          <p:attrName>ppt_y</p:attrName>
                                        </p:attrNameLst>
                                      </p:cBhvr>
                                      <p:tavLst>
                                        <p:tav tm="0">
                                          <p:val>
                                            <p:strVal val="ppt_y"/>
                                          </p:val>
                                        </p:tav>
                                        <p:tav tm="100000">
                                          <p:val>
                                            <p:strVal val="ppt_y+.1"/>
                                          </p:val>
                                        </p:tav>
                                      </p:tavLst>
                                    </p:anim>
                                    <p:set>
                                      <p:cBhvr>
                                        <p:cTn id="59" dur="1" fill="hold">
                                          <p:stCondLst>
                                            <p:cond delay="999"/>
                                          </p:stCondLst>
                                        </p:cTn>
                                        <p:tgtEl>
                                          <p:spTgt spid="26"/>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000"/>
                                        <p:tgtEl>
                                          <p:spTgt spid="31"/>
                                        </p:tgtEl>
                                      </p:cBhvr>
                                    </p:animEffect>
                                    <p:anim calcmode="lin" valueType="num">
                                      <p:cBhvr>
                                        <p:cTn id="62" dur="1000"/>
                                        <p:tgtEl>
                                          <p:spTgt spid="31"/>
                                        </p:tgtEl>
                                        <p:attrNameLst>
                                          <p:attrName>ppt_x</p:attrName>
                                        </p:attrNameLst>
                                      </p:cBhvr>
                                      <p:tavLst>
                                        <p:tav tm="0">
                                          <p:val>
                                            <p:strVal val="ppt_x"/>
                                          </p:val>
                                        </p:tav>
                                        <p:tav tm="100000">
                                          <p:val>
                                            <p:strVal val="ppt_x"/>
                                          </p:val>
                                        </p:tav>
                                      </p:tavLst>
                                    </p:anim>
                                    <p:anim calcmode="lin" valueType="num">
                                      <p:cBhvr>
                                        <p:cTn id="63" dur="1000"/>
                                        <p:tgtEl>
                                          <p:spTgt spid="31"/>
                                        </p:tgtEl>
                                        <p:attrNameLst>
                                          <p:attrName>ppt_y</p:attrName>
                                        </p:attrNameLst>
                                      </p:cBhvr>
                                      <p:tavLst>
                                        <p:tav tm="0">
                                          <p:val>
                                            <p:strVal val="ppt_y"/>
                                          </p:val>
                                        </p:tav>
                                        <p:tav tm="100000">
                                          <p:val>
                                            <p:strVal val="ppt_y+.1"/>
                                          </p:val>
                                        </p:tav>
                                      </p:tavLst>
                                    </p:anim>
                                    <p:set>
                                      <p:cBhvr>
                                        <p:cTn id="64" dur="1" fill="hold">
                                          <p:stCondLst>
                                            <p:cond delay="999"/>
                                          </p:stCondLst>
                                        </p:cTn>
                                        <p:tgtEl>
                                          <p:spTgt spid="31"/>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6146"/>
                                        </p:tgtEl>
                                      </p:cBhvr>
                                    </p:animEffect>
                                    <p:anim calcmode="lin" valueType="num">
                                      <p:cBhvr>
                                        <p:cTn id="67" dur="1000"/>
                                        <p:tgtEl>
                                          <p:spTgt spid="6146"/>
                                        </p:tgtEl>
                                        <p:attrNameLst>
                                          <p:attrName>ppt_x</p:attrName>
                                        </p:attrNameLst>
                                      </p:cBhvr>
                                      <p:tavLst>
                                        <p:tav tm="0">
                                          <p:val>
                                            <p:strVal val="ppt_x"/>
                                          </p:val>
                                        </p:tav>
                                        <p:tav tm="100000">
                                          <p:val>
                                            <p:strVal val="ppt_x"/>
                                          </p:val>
                                        </p:tav>
                                      </p:tavLst>
                                    </p:anim>
                                    <p:anim calcmode="lin" valueType="num">
                                      <p:cBhvr>
                                        <p:cTn id="68" dur="1000"/>
                                        <p:tgtEl>
                                          <p:spTgt spid="6146"/>
                                        </p:tgtEl>
                                        <p:attrNameLst>
                                          <p:attrName>ppt_y</p:attrName>
                                        </p:attrNameLst>
                                      </p:cBhvr>
                                      <p:tavLst>
                                        <p:tav tm="0">
                                          <p:val>
                                            <p:strVal val="ppt_y"/>
                                          </p:val>
                                        </p:tav>
                                        <p:tav tm="100000">
                                          <p:val>
                                            <p:strVal val="ppt_y+.1"/>
                                          </p:val>
                                        </p:tav>
                                      </p:tavLst>
                                    </p:anim>
                                    <p:set>
                                      <p:cBhvr>
                                        <p:cTn id="69" dur="1" fill="hold">
                                          <p:stCondLst>
                                            <p:cond delay="999"/>
                                          </p:stCondLst>
                                        </p:cTn>
                                        <p:tgtEl>
                                          <p:spTgt spid="6146"/>
                                        </p:tgtEl>
                                        <p:attrNameLst>
                                          <p:attrName>style.visibility</p:attrName>
                                        </p:attrNameLst>
                                      </p:cBhvr>
                                      <p:to>
                                        <p:strVal val="hidden"/>
                                      </p:to>
                                    </p:set>
                                  </p:childTnLst>
                                </p:cTn>
                              </p:par>
                              <p:par>
                                <p:cTn id="70" presetID="42" presetClass="exit" presetSubtype="0" fill="hold" grpId="1" nodeType="withEffect">
                                  <p:stCondLst>
                                    <p:cond delay="0"/>
                                  </p:stCondLst>
                                  <p:childTnLst>
                                    <p:animEffect transition="out" filter="fade">
                                      <p:cBhvr>
                                        <p:cTn id="71" dur="1000"/>
                                        <p:tgtEl>
                                          <p:spTgt spid="15"/>
                                        </p:tgtEl>
                                      </p:cBhvr>
                                    </p:animEffect>
                                    <p:anim calcmode="lin" valueType="num">
                                      <p:cBhvr>
                                        <p:cTn id="72" dur="1000"/>
                                        <p:tgtEl>
                                          <p:spTgt spid="15"/>
                                        </p:tgtEl>
                                        <p:attrNameLst>
                                          <p:attrName>ppt_x</p:attrName>
                                        </p:attrNameLst>
                                      </p:cBhvr>
                                      <p:tavLst>
                                        <p:tav tm="0">
                                          <p:val>
                                            <p:strVal val="ppt_x"/>
                                          </p:val>
                                        </p:tav>
                                        <p:tav tm="100000">
                                          <p:val>
                                            <p:strVal val="ppt_x"/>
                                          </p:val>
                                        </p:tav>
                                      </p:tavLst>
                                    </p:anim>
                                    <p:anim calcmode="lin" valueType="num">
                                      <p:cBhvr>
                                        <p:cTn id="73" dur="1000"/>
                                        <p:tgtEl>
                                          <p:spTgt spid="15"/>
                                        </p:tgtEl>
                                        <p:attrNameLst>
                                          <p:attrName>ppt_y</p:attrName>
                                        </p:attrNameLst>
                                      </p:cBhvr>
                                      <p:tavLst>
                                        <p:tav tm="0">
                                          <p:val>
                                            <p:strVal val="ppt_y"/>
                                          </p:val>
                                        </p:tav>
                                        <p:tav tm="100000">
                                          <p:val>
                                            <p:strVal val="ppt_y+.1"/>
                                          </p:val>
                                        </p:tav>
                                      </p:tavLst>
                                    </p:anim>
                                    <p:set>
                                      <p:cBhvr>
                                        <p:cTn id="7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P spid="26" grpId="0" animBg="1"/>
      <p:bldP spid="26" grpId="1" animBg="1"/>
      <p:bldP spid="15" grpId="0"/>
      <p:bldP spid="1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80229" y="14513"/>
            <a:ext cx="5181600" cy="707886"/>
          </a:xfrm>
          <a:prstGeom prst="rect">
            <a:avLst/>
          </a:prstGeom>
          <a:noFill/>
        </p:spPr>
        <p:txBody>
          <a:bodyPr wrap="square" rtlCol="0">
            <a:spAutoFit/>
          </a:bodyPr>
          <a:lstStyle/>
          <a:p>
            <a:pPr algn="ctr"/>
            <a:r>
              <a:rPr lang="en-US" sz="4000" dirty="0" err="1">
                <a:solidFill>
                  <a:srgbClr val="FF3300"/>
                </a:solidFill>
                <a:latin typeface="Times New Roman" panose="02020603050405020304" pitchFamily="18" charset="0"/>
                <a:cs typeface="Times New Roman" panose="02020603050405020304" pitchFamily="18" charset="0"/>
              </a:rPr>
              <a:t>Cuối</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thế</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kỷ</a:t>
            </a:r>
            <a:r>
              <a:rPr lang="en-US" sz="4000" dirty="0">
                <a:solidFill>
                  <a:srgbClr val="FF3300"/>
                </a:solidFill>
                <a:latin typeface="Times New Roman" panose="02020603050405020304" pitchFamily="18" charset="0"/>
                <a:cs typeface="Times New Roman" panose="02020603050405020304" pitchFamily="18" charset="0"/>
              </a:rPr>
              <a:t> XIX - Nay</a:t>
            </a:r>
          </a:p>
        </p:txBody>
      </p:sp>
      <p:sp>
        <p:nvSpPr>
          <p:cNvPr id="4" name="Rounded Rectangle 3"/>
          <p:cNvSpPr/>
          <p:nvPr/>
        </p:nvSpPr>
        <p:spPr>
          <a:xfrm>
            <a:off x="852714" y="1538516"/>
            <a:ext cx="1745343" cy="64126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3300"/>
                </a:solidFill>
                <a:latin typeface="Times New Roman" panose="02020603050405020304" pitchFamily="18" charset="0"/>
                <a:cs typeface="Times New Roman" panose="02020603050405020304" pitchFamily="18" charset="0"/>
              </a:rPr>
              <a:t>1954</a:t>
            </a:r>
          </a:p>
        </p:txBody>
      </p:sp>
      <p:cxnSp>
        <p:nvCxnSpPr>
          <p:cNvPr id="9" name="Straight Connector 8"/>
          <p:cNvCxnSpPr>
            <a:stCxn id="4" idx="1"/>
          </p:cNvCxnSpPr>
          <p:nvPr/>
        </p:nvCxnSpPr>
        <p:spPr>
          <a:xfrm flipH="1">
            <a:off x="0" y="1859148"/>
            <a:ext cx="85271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598057" y="1845953"/>
            <a:ext cx="103051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628571" y="1538516"/>
            <a:ext cx="1745343" cy="64126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3300"/>
                </a:solidFill>
                <a:latin typeface="Times New Roman" panose="02020603050405020304" pitchFamily="18" charset="0"/>
                <a:cs typeface="Times New Roman" panose="02020603050405020304" pitchFamily="18" charset="0"/>
              </a:rPr>
              <a:t>1956</a:t>
            </a:r>
          </a:p>
        </p:txBody>
      </p:sp>
      <p:cxnSp>
        <p:nvCxnSpPr>
          <p:cNvPr id="18" name="Straight Connector 17"/>
          <p:cNvCxnSpPr>
            <a:stCxn id="19" idx="1"/>
            <a:endCxn id="16" idx="3"/>
          </p:cNvCxnSpPr>
          <p:nvPr/>
        </p:nvCxnSpPr>
        <p:spPr>
          <a:xfrm flipH="1">
            <a:off x="5373914" y="1859148"/>
            <a:ext cx="113211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6506027" y="1538516"/>
            <a:ext cx="1745343" cy="64126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3300"/>
                </a:solidFill>
                <a:latin typeface="Times New Roman" panose="02020603050405020304" pitchFamily="18" charset="0"/>
                <a:cs typeface="Times New Roman" panose="02020603050405020304" pitchFamily="18" charset="0"/>
              </a:rPr>
              <a:t>1/1974</a:t>
            </a:r>
          </a:p>
        </p:txBody>
      </p:sp>
      <p:cxnSp>
        <p:nvCxnSpPr>
          <p:cNvPr id="20" name="Straight Connector 19"/>
          <p:cNvCxnSpPr>
            <a:stCxn id="21" idx="1"/>
            <a:endCxn id="19" idx="3"/>
          </p:cNvCxnSpPr>
          <p:nvPr/>
        </p:nvCxnSpPr>
        <p:spPr>
          <a:xfrm flipH="1">
            <a:off x="8251370" y="1859148"/>
            <a:ext cx="113211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383485" y="1538516"/>
            <a:ext cx="1745343" cy="64126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3300"/>
                </a:solidFill>
                <a:latin typeface="Times New Roman" panose="02020603050405020304" pitchFamily="18" charset="0"/>
                <a:cs typeface="Times New Roman" panose="02020603050405020304" pitchFamily="18" charset="0"/>
              </a:rPr>
              <a:t>4/1975</a:t>
            </a:r>
          </a:p>
        </p:txBody>
      </p:sp>
      <p:cxnSp>
        <p:nvCxnSpPr>
          <p:cNvPr id="22" name="Straight Connector 21"/>
          <p:cNvCxnSpPr>
            <a:endCxn id="21" idx="3"/>
          </p:cNvCxnSpPr>
          <p:nvPr/>
        </p:nvCxnSpPr>
        <p:spPr>
          <a:xfrm flipH="1">
            <a:off x="11128828" y="1859148"/>
            <a:ext cx="10631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Snip Same Side Corner Rectangle 38"/>
          <p:cNvSpPr/>
          <p:nvPr/>
        </p:nvSpPr>
        <p:spPr>
          <a:xfrm>
            <a:off x="500741" y="2179779"/>
            <a:ext cx="2449287" cy="3771078"/>
          </a:xfrm>
          <a:prstGeom prst="snip2Same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rgbClr val="FFFF00"/>
                </a:solidFill>
                <a:latin typeface="+mj-lt"/>
              </a:rPr>
              <a:t>Việt Nam Cộng hoà tiếp quản và khẳng định chủ quyền của Việt Nam đối với QĐ Hoàng Sa, Trường Sa</a:t>
            </a:r>
          </a:p>
        </p:txBody>
      </p:sp>
      <p:sp>
        <p:nvSpPr>
          <p:cNvPr id="40" name="Snip Same Side Corner Rectangle 39"/>
          <p:cNvSpPr/>
          <p:nvPr/>
        </p:nvSpPr>
        <p:spPr>
          <a:xfrm>
            <a:off x="3280229" y="2179779"/>
            <a:ext cx="2449287" cy="3771077"/>
          </a:xfrm>
          <a:prstGeom prst="snip2Same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solidFill>
                  <a:srgbClr val="FFFF00"/>
                </a:solidFill>
                <a:latin typeface="+mj-lt"/>
              </a:rPr>
              <a:t>Trung Quốc đưa quân chiếm đóng nhóm đảo phía đông quần đảo Hoàng Sa</a:t>
            </a:r>
          </a:p>
        </p:txBody>
      </p:sp>
      <p:sp>
        <p:nvSpPr>
          <p:cNvPr id="41" name="Snip Same Side Corner Rectangle 40"/>
          <p:cNvSpPr/>
          <p:nvPr/>
        </p:nvSpPr>
        <p:spPr>
          <a:xfrm>
            <a:off x="6154054" y="2179779"/>
            <a:ext cx="2449287" cy="3771077"/>
          </a:xfrm>
          <a:prstGeom prst="snip2Same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rgbClr val="FFFF00"/>
                </a:solidFill>
                <a:latin typeface="+mj-lt"/>
              </a:rPr>
              <a:t>Quân đội Trung Quốc dùng vũ lực đánh chiếm trái phép các đảo còn lại ở QĐ. Hoàng Sa thuộc quản lí của Việt Nam Cộng hoà</a:t>
            </a:r>
          </a:p>
        </p:txBody>
      </p:sp>
      <p:sp>
        <p:nvSpPr>
          <p:cNvPr id="42" name="Snip Same Side Corner Rectangle 41"/>
          <p:cNvSpPr/>
          <p:nvPr/>
        </p:nvSpPr>
        <p:spPr>
          <a:xfrm>
            <a:off x="9031512" y="2179779"/>
            <a:ext cx="2449287" cy="3771077"/>
          </a:xfrm>
          <a:prstGeom prst="snip2Same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rgbClr val="FFFF00"/>
                </a:solidFill>
                <a:latin typeface="+mj-lt"/>
              </a:rPr>
              <a:t>Hải quân VN thu hồi QĐ Trường Sa, triển khai lực lượng quản lí, bảo vệ các đảo có quân đội Việt Nam Cộng hoà đóng giữ</a:t>
            </a:r>
          </a:p>
        </p:txBody>
      </p:sp>
    </p:spTree>
    <p:extLst>
      <p:ext uri="{BB962C8B-B14F-4D97-AF65-F5344CB8AC3E}">
        <p14:creationId xmlns:p14="http://schemas.microsoft.com/office/powerpoint/2010/main" val="2563778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arn(inVertical)">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ircle(in)">
                                      <p:cBhvr>
                                        <p:cTn id="20" dur="2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arn(inVertical)">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down)">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arn(inVertical)">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arn(inVertical)">
                                      <p:cBhvr>
                                        <p:cTn id="51" dur="500"/>
                                        <p:tgtEl>
                                          <p:spTgt spid="21"/>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barn(inVertical)">
                                      <p:cBhvr>
                                        <p:cTn id="54" dur="500"/>
                                        <p:tgtEl>
                                          <p:spTgt spid="42"/>
                                        </p:tgtEl>
                                      </p:cBhvr>
                                    </p:animEffect>
                                  </p:childTnLst>
                                </p:cTn>
                              </p:par>
                              <p:par>
                                <p:cTn id="55" presetID="16" presetClass="entr" presetSubtype="21"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9" grpId="0" animBg="1"/>
      <p:bldP spid="21" grpId="0" animBg="1"/>
      <p:bldP spid="39" grpId="0" animBg="1"/>
      <p:bldP spid="40" grpId="0" animBg="1"/>
      <p:bldP spid="41"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a chủ quyền quần đảo Trường Sa tại đảo Song Tử Tây và đảo Nam Yế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6" y="435428"/>
            <a:ext cx="5297714" cy="38841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ường Sa, tháng 4 lịch sử 1975 - Kỳ 1: 3 con tàu bí mật-truong sa thang 4  lich su 1975 - ky 1: 3 con tau bi 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1288" y="2249713"/>
            <a:ext cx="5947706" cy="33441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44026" y="4623192"/>
            <a:ext cx="4593434" cy="861774"/>
          </a:xfrm>
          <a:prstGeom prst="rect">
            <a:avLst/>
          </a:prstGeom>
        </p:spPr>
        <p:txBody>
          <a:bodyPr wrap="square">
            <a:spAutoFit/>
          </a:bodyPr>
          <a:lstStyle/>
          <a:p>
            <a:pPr algn="ctr"/>
            <a:r>
              <a:rPr lang="en-US" sz="2500" dirty="0">
                <a:solidFill>
                  <a:srgbClr val="FF3300"/>
                </a:solidFill>
                <a:latin typeface="Times New Roman" panose="02020603050405020304" pitchFamily="18" charset="0"/>
                <a:ea typeface="Tahoma" panose="020B0604030504040204" pitchFamily="34" charset="0"/>
                <a:cs typeface="Times New Roman" panose="02020603050405020304" pitchFamily="18" charset="0"/>
              </a:rPr>
              <a:t>Bia </a:t>
            </a:r>
            <a:r>
              <a:rPr lang="en-US" sz="2500" dirty="0" err="1">
                <a:solidFill>
                  <a:srgbClr val="FF3300"/>
                </a:solidFill>
                <a:latin typeface="Times New Roman" panose="02020603050405020304" pitchFamily="18" charset="0"/>
                <a:ea typeface="Tahoma" panose="020B0604030504040204" pitchFamily="34" charset="0"/>
                <a:cs typeface="Times New Roman" panose="02020603050405020304" pitchFamily="18" charset="0"/>
              </a:rPr>
              <a:t>chủ</a:t>
            </a:r>
            <a:r>
              <a:rPr lang="en-US" sz="2500" dirty="0">
                <a:solidFill>
                  <a:srgbClr val="FF3300"/>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rgbClr val="FF3300"/>
                </a:solidFill>
                <a:latin typeface="Times New Roman" panose="02020603050405020304" pitchFamily="18" charset="0"/>
                <a:ea typeface="Tahoma" panose="020B0604030504040204" pitchFamily="34" charset="0"/>
                <a:cs typeface="Times New Roman" panose="02020603050405020304" pitchFamily="18" charset="0"/>
              </a:rPr>
              <a:t>quyền</a:t>
            </a:r>
            <a:r>
              <a:rPr lang="en-US" sz="2500" dirty="0">
                <a:solidFill>
                  <a:srgbClr val="FF3300"/>
                </a:solidFill>
                <a:latin typeface="Times New Roman" panose="02020603050405020304" pitchFamily="18" charset="0"/>
                <a:ea typeface="Tahoma" panose="020B0604030504040204" pitchFamily="34" charset="0"/>
                <a:cs typeface="Times New Roman" panose="02020603050405020304" pitchFamily="18" charset="0"/>
              </a:rPr>
              <a:t> ở </a:t>
            </a:r>
            <a:r>
              <a:rPr lang="en-US" sz="2500" dirty="0" err="1">
                <a:solidFill>
                  <a:srgbClr val="FF3300"/>
                </a:solidFill>
                <a:latin typeface="Times New Roman" panose="02020603050405020304" pitchFamily="18" charset="0"/>
                <a:ea typeface="Tahoma" panose="020B0604030504040204" pitchFamily="34" charset="0"/>
                <a:cs typeface="Times New Roman" panose="02020603050405020304" pitchFamily="18" charset="0"/>
              </a:rPr>
              <a:t>đảo</a:t>
            </a:r>
            <a:r>
              <a:rPr lang="en-US" sz="2500" dirty="0">
                <a:solidFill>
                  <a:srgbClr val="FF3300"/>
                </a:solidFill>
                <a:latin typeface="Times New Roman" panose="02020603050405020304" pitchFamily="18" charset="0"/>
                <a:ea typeface="Tahoma" panose="020B0604030504040204" pitchFamily="34" charset="0"/>
                <a:cs typeface="Times New Roman" panose="02020603050405020304" pitchFamily="18" charset="0"/>
              </a:rPr>
              <a:t> Song </a:t>
            </a:r>
            <a:r>
              <a:rPr lang="en-US" sz="2500" dirty="0" err="1">
                <a:solidFill>
                  <a:srgbClr val="FF3300"/>
                </a:solidFill>
                <a:latin typeface="Times New Roman" panose="02020603050405020304" pitchFamily="18" charset="0"/>
                <a:ea typeface="Tahoma" panose="020B0604030504040204" pitchFamily="34" charset="0"/>
                <a:cs typeface="Times New Roman" panose="02020603050405020304" pitchFamily="18" charset="0"/>
              </a:rPr>
              <a:t>Tử</a:t>
            </a:r>
            <a:r>
              <a:rPr lang="en-US" sz="2500" dirty="0">
                <a:solidFill>
                  <a:srgbClr val="FF3300"/>
                </a:solidFill>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solidFill>
                  <a:srgbClr val="FF3300"/>
                </a:solidFill>
                <a:latin typeface="Times New Roman" panose="02020603050405020304" pitchFamily="18" charset="0"/>
                <a:ea typeface="Tahoma" panose="020B0604030504040204" pitchFamily="34" charset="0"/>
                <a:cs typeface="Times New Roman" panose="02020603050405020304" pitchFamily="18" charset="0"/>
              </a:rPr>
              <a:t>Tây</a:t>
            </a:r>
            <a:r>
              <a:rPr lang="en-US" sz="2500" dirty="0">
                <a:solidFill>
                  <a:srgbClr val="FF3300"/>
                </a:solidFill>
                <a:latin typeface="Times New Roman" panose="02020603050405020304" pitchFamily="18" charset="0"/>
                <a:ea typeface="Tahoma" panose="020B0604030504040204" pitchFamily="34" charset="0"/>
                <a:cs typeface="Times New Roman" panose="02020603050405020304" pitchFamily="18" charset="0"/>
              </a:rPr>
              <a:t> (1956)</a:t>
            </a:r>
          </a:p>
        </p:txBody>
      </p:sp>
      <p:sp>
        <p:nvSpPr>
          <p:cNvPr id="5" name="Rectangle 4"/>
          <p:cNvSpPr/>
          <p:nvPr/>
        </p:nvSpPr>
        <p:spPr>
          <a:xfrm>
            <a:off x="5887141" y="5747435"/>
            <a:ext cx="6096000" cy="861774"/>
          </a:xfrm>
          <a:prstGeom prst="rect">
            <a:avLst/>
          </a:prstGeom>
        </p:spPr>
        <p:txBody>
          <a:bodyPr>
            <a:spAutoFit/>
          </a:bodyPr>
          <a:lstStyle/>
          <a:p>
            <a:pPr algn="ctr"/>
            <a:r>
              <a:rPr lang="vi-VN" sz="2500" dirty="0">
                <a:solidFill>
                  <a:srgbClr val="FF3300"/>
                </a:solidFill>
                <a:latin typeface="+mj-lt"/>
              </a:rPr>
              <a:t>Tàu của Đoàn 125 chở lực lượng đặc công ra Trường Sa (4/1975)</a:t>
            </a:r>
            <a:endParaRPr lang="en-US" sz="2500" dirty="0">
              <a:solidFill>
                <a:srgbClr val="FF3300"/>
              </a:solidFill>
              <a:latin typeface="+mj-lt"/>
            </a:endParaRPr>
          </a:p>
        </p:txBody>
      </p:sp>
    </p:spTree>
    <p:extLst>
      <p:ext uri="{BB962C8B-B14F-4D97-AF65-F5344CB8AC3E}">
        <p14:creationId xmlns:p14="http://schemas.microsoft.com/office/powerpoint/2010/main" val="31326230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barn(inVertical)">
                                      <p:cBhvr>
                                        <p:cTn id="15" dur="500"/>
                                        <p:tgtEl>
                                          <p:spTgt spid="102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ường Sa, tháng 4 lịch sử 1975 - Kỳ 1: 3 con tàu bí mật - Tuổi Trẻ On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32" y="751794"/>
            <a:ext cx="5715000" cy="30003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24732" y="3904121"/>
            <a:ext cx="6096000" cy="861774"/>
          </a:xfrm>
          <a:prstGeom prst="rect">
            <a:avLst/>
          </a:prstGeom>
        </p:spPr>
        <p:txBody>
          <a:bodyPr>
            <a:spAutoFit/>
          </a:bodyPr>
          <a:lstStyle/>
          <a:p>
            <a:pPr algn="ctr"/>
            <a:r>
              <a:rPr lang="vi-VN" sz="2500" dirty="0">
                <a:solidFill>
                  <a:srgbClr val="FF3300"/>
                </a:solidFill>
                <a:latin typeface="+mj-lt"/>
              </a:rPr>
              <a:t>Lực lượng đặc công của Trung đoàn 126 sau khi giải phóng đảo Song Tử Tây</a:t>
            </a:r>
            <a:endParaRPr lang="en-US" sz="2500" dirty="0">
              <a:solidFill>
                <a:srgbClr val="FF3300"/>
              </a:solidFill>
              <a:latin typeface="+mj-lt"/>
            </a:endParaRPr>
          </a:p>
        </p:txBody>
      </p:sp>
      <p:pic>
        <p:nvPicPr>
          <p:cNvPr id="2052" name="Picture 4" descr="Hồ sơ: TRƯỜNG SA - THÁNG 4 LỊCH SỬ 1975"/>
          <p:cNvPicPr>
            <a:picLocks noChangeAspect="1" noChangeArrowheads="1"/>
          </p:cNvPicPr>
          <p:nvPr/>
        </p:nvPicPr>
        <p:blipFill rotWithShape="1">
          <a:blip r:embed="rId3">
            <a:extLst>
              <a:ext uri="{28A0092B-C50C-407E-A947-70E740481C1C}">
                <a14:useLocalDpi xmlns:a14="http://schemas.microsoft.com/office/drawing/2010/main" val="0"/>
              </a:ext>
            </a:extLst>
          </a:blip>
          <a:srcRect l="3292" t="4781" r="3482" b="17313"/>
          <a:stretch/>
        </p:blipFill>
        <p:spPr bwMode="auto">
          <a:xfrm>
            <a:off x="6749143" y="2249940"/>
            <a:ext cx="5050971" cy="30044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85755" y="5531293"/>
            <a:ext cx="5577745" cy="477054"/>
          </a:xfrm>
          <a:prstGeom prst="rect">
            <a:avLst/>
          </a:prstGeom>
        </p:spPr>
        <p:txBody>
          <a:bodyPr wrap="none">
            <a:spAutoFit/>
          </a:bodyPr>
          <a:lstStyle/>
          <a:p>
            <a:r>
              <a:rPr lang="en-US" sz="2500" dirty="0">
                <a:solidFill>
                  <a:srgbClr val="FF3300"/>
                </a:solidFill>
                <a:latin typeface="+mj-lt"/>
              </a:rPr>
              <a:t>V</a:t>
            </a:r>
            <a:r>
              <a:rPr lang="vi-VN" sz="2500" dirty="0">
                <a:solidFill>
                  <a:srgbClr val="FF3300"/>
                </a:solidFill>
                <a:latin typeface="+mj-lt"/>
              </a:rPr>
              <a:t>ũ khí thu được khi giải phóng Trường Sa</a:t>
            </a:r>
            <a:endParaRPr lang="en-US" sz="2500" dirty="0">
              <a:solidFill>
                <a:srgbClr val="FF3300"/>
              </a:solidFill>
              <a:latin typeface="+mj-lt"/>
            </a:endParaRPr>
          </a:p>
        </p:txBody>
      </p:sp>
    </p:spTree>
    <p:extLst>
      <p:ext uri="{BB962C8B-B14F-4D97-AF65-F5344CB8AC3E}">
        <p14:creationId xmlns:p14="http://schemas.microsoft.com/office/powerpoint/2010/main" val="20723479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1000"/>
                                        <p:tgtEl>
                                          <p:spTgt spid="2052"/>
                                        </p:tgtEl>
                                      </p:cBhvr>
                                    </p:animEffect>
                                    <p:anim calcmode="lin" valueType="num">
                                      <p:cBhvr>
                                        <p:cTn id="18" dur="1000" fill="hold"/>
                                        <p:tgtEl>
                                          <p:spTgt spid="2052"/>
                                        </p:tgtEl>
                                        <p:attrNameLst>
                                          <p:attrName>ppt_x</p:attrName>
                                        </p:attrNameLst>
                                      </p:cBhvr>
                                      <p:tavLst>
                                        <p:tav tm="0">
                                          <p:val>
                                            <p:strVal val="#ppt_x"/>
                                          </p:val>
                                        </p:tav>
                                        <p:tav tm="100000">
                                          <p:val>
                                            <p:strVal val="#ppt_x"/>
                                          </p:val>
                                        </p:tav>
                                      </p:tavLst>
                                    </p:anim>
                                    <p:anim calcmode="lin" valueType="num">
                                      <p:cBhvr>
                                        <p:cTn id="19" dur="1000" fill="hold"/>
                                        <p:tgtEl>
                                          <p:spTgt spid="20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hủ quyền Biển Đảo Việt Nam trên tem Bưu chính - Tin tức - Bưu điện tỉnh  Đồng N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51" y="1190170"/>
            <a:ext cx="7702086" cy="33980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àng Sa, Trường Sa lung linh trên những con tem qu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1833" y="196792"/>
            <a:ext cx="379095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00" y="5284896"/>
            <a:ext cx="6096000" cy="1246495"/>
          </a:xfrm>
          <a:prstGeom prst="rect">
            <a:avLst/>
          </a:prstGeom>
        </p:spPr>
        <p:txBody>
          <a:bodyPr>
            <a:spAutoFit/>
          </a:bodyPr>
          <a:lstStyle/>
          <a:p>
            <a:pPr algn="ctr"/>
            <a:r>
              <a:rPr lang="vi-VN" sz="2500" dirty="0">
                <a:solidFill>
                  <a:srgbClr val="FFFF00"/>
                </a:solidFill>
                <a:latin typeface="+mj-lt"/>
              </a:rPr>
              <a:t>Chủ quyền biển đảo Việt Nam được khẳng định trên các con tem qua các thời kỳ xây dựng và bảo vệ</a:t>
            </a:r>
            <a:endParaRPr lang="en-US" sz="2500" dirty="0">
              <a:solidFill>
                <a:srgbClr val="FFFF00"/>
              </a:solidFill>
              <a:latin typeface="+mj-lt"/>
            </a:endParaRPr>
          </a:p>
        </p:txBody>
      </p:sp>
    </p:spTree>
    <p:extLst>
      <p:ext uri="{BB962C8B-B14F-4D97-AF65-F5344CB8AC3E}">
        <p14:creationId xmlns:p14="http://schemas.microsoft.com/office/powerpoint/2010/main" val="4043822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par>
                                <p:cTn id="8" presetID="16" presetClass="entr" presetSubtype="21"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barn(inVertical)">
                                      <p:cBhvr>
                                        <p:cTn id="10" dur="500"/>
                                        <p:tgtEl>
                                          <p:spTgt spid="307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4514"/>
            <a:ext cx="12192000" cy="1477328"/>
          </a:xfrm>
          <a:prstGeom prst="rect">
            <a:avLst/>
          </a:prstGeom>
        </p:spPr>
        <p:txBody>
          <a:bodyPr wrap="square">
            <a:spAutoFit/>
          </a:bodyPr>
          <a:lstStyle/>
          <a:p>
            <a:r>
              <a:rPr lang="en-US" sz="3000" dirty="0">
                <a:latin typeface="Times New Roman" panose="02020603050405020304" pitchFamily="18" charset="0"/>
                <a:cs typeface="Times New Roman" panose="02020603050405020304" pitchFamily="18" charset="0"/>
              </a:rPr>
              <a:t>-</a:t>
            </a:r>
            <a:r>
              <a:rPr lang="vi-VN" sz="3000" dirty="0">
                <a:latin typeface="Times New Roman" panose="02020603050405020304" pitchFamily="18" charset="0"/>
                <a:cs typeface="Times New Roman" panose="02020603050405020304" pitchFamily="18" charset="0"/>
              </a:rPr>
              <a:t>Sau 1975: nhà nước Việt Nam Dân chủ Cộng hoà thực hiện quyền quản lí hành chính, đấu tranh về pháp lí, ngoại giao để khẳng định chủ quyền của Việt Nam đối với QĐ Hoàng Sa, Trường Sa.</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944" t="44841" r="52941" b="25595"/>
          <a:stretch/>
        </p:blipFill>
        <p:spPr bwMode="auto">
          <a:xfrm>
            <a:off x="2152702" y="1698385"/>
            <a:ext cx="7886596" cy="4855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1120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barn(inVertical)">
                                      <p:cBhvr>
                                        <p:cTn id="14"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ộ Ngoại giao lên tiếng về việc Trung Quốc chiếm đoạt Hoàng Sa năm 1974">
            <a:hlinkClick r:id="" action="ppaction://media"/>
            <a:extLst>
              <a:ext uri="{FF2B5EF4-FFF2-40B4-BE49-F238E27FC236}">
                <a16:creationId xmlns:a16="http://schemas.microsoft.com/office/drawing/2014/main" id="{59F049FF-71A5-D25F-5740-98A15870C9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0159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52165"/>
            <a:ext cx="12192000" cy="1169551"/>
          </a:xfrm>
          <a:prstGeom prst="rect">
            <a:avLst/>
          </a:prstGeom>
        </p:spPr>
        <p:txBody>
          <a:bodyPr wrap="square">
            <a:spAutoFit/>
          </a:bodyPr>
          <a:lstStyle/>
          <a:p>
            <a:pPr algn="ctr"/>
            <a:r>
              <a:rPr lang="vi-VN" sz="3500" dirty="0">
                <a:solidFill>
                  <a:srgbClr val="FF3300"/>
                </a:solidFill>
                <a:latin typeface="Times New Roman" panose="02020603050405020304" pitchFamily="18" charset="0"/>
                <a:cs typeface="Times New Roman" panose="02020603050405020304" pitchFamily="18" charset="0"/>
              </a:rPr>
              <a:t>Nhà nước Cộng hoà xã hội Chủ nghĩa Việt Nam tiếp tục quản lí và thực thi chủ quyền đối với hai quần đảo:</a:t>
            </a:r>
          </a:p>
        </p:txBody>
      </p:sp>
      <p:sp>
        <p:nvSpPr>
          <p:cNvPr id="3" name="Rounded Rectangle 2"/>
          <p:cNvSpPr/>
          <p:nvPr/>
        </p:nvSpPr>
        <p:spPr>
          <a:xfrm>
            <a:off x="53787" y="3711388"/>
            <a:ext cx="1822077" cy="86061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FF00"/>
                </a:solidFill>
                <a:latin typeface="Times New Roman" panose="02020603050405020304" pitchFamily="18" charset="0"/>
                <a:cs typeface="Times New Roman" panose="02020603050405020304" pitchFamily="18" charset="0"/>
              </a:rPr>
              <a:t>1982</a:t>
            </a:r>
          </a:p>
        </p:txBody>
      </p:sp>
      <p:sp>
        <p:nvSpPr>
          <p:cNvPr id="5" name="Left Brace 4"/>
          <p:cNvSpPr/>
          <p:nvPr/>
        </p:nvSpPr>
        <p:spPr>
          <a:xfrm>
            <a:off x="1875863" y="2458290"/>
            <a:ext cx="645459" cy="33668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p:cNvSpPr/>
          <p:nvPr/>
        </p:nvSpPr>
        <p:spPr>
          <a:xfrm>
            <a:off x="2292721" y="2528047"/>
            <a:ext cx="2420472" cy="142538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rgbClr val="FFFF00"/>
                </a:solidFill>
                <a:latin typeface="Times New Roman" panose="02020603050405020304" pitchFamily="18" charset="0"/>
                <a:cs typeface="Times New Roman" panose="02020603050405020304" pitchFamily="18" charset="0"/>
              </a:rPr>
              <a:t>Huyện</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đảo</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Trường</a:t>
            </a:r>
            <a:r>
              <a:rPr lang="en-US" sz="2200" dirty="0">
                <a:solidFill>
                  <a:srgbClr val="FFFF00"/>
                </a:solidFill>
                <a:latin typeface="Times New Roman" panose="02020603050405020304" pitchFamily="18" charset="0"/>
                <a:cs typeface="Times New Roman" panose="02020603050405020304" pitchFamily="18" charset="0"/>
              </a:rPr>
              <a:t> Sa </a:t>
            </a:r>
            <a:r>
              <a:rPr lang="en-US" sz="2200" dirty="0" err="1">
                <a:solidFill>
                  <a:srgbClr val="FFFF00"/>
                </a:solidFill>
                <a:latin typeface="Times New Roman" panose="02020603050405020304" pitchFamily="18" charset="0"/>
                <a:cs typeface="Times New Roman" panose="02020603050405020304" pitchFamily="18" charset="0"/>
              </a:rPr>
              <a:t>thuộc</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tỉnh</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Đồng</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Nai</a:t>
            </a:r>
            <a:endParaRPr lang="en-US" sz="2200" dirty="0">
              <a:solidFill>
                <a:srgbClr val="FFFF00"/>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2292721" y="4280647"/>
            <a:ext cx="2420472" cy="142538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rgbClr val="FFFF00"/>
                </a:solidFill>
                <a:latin typeface="Times New Roman" panose="02020603050405020304" pitchFamily="18" charset="0"/>
                <a:cs typeface="Times New Roman" panose="02020603050405020304" pitchFamily="18" charset="0"/>
              </a:rPr>
              <a:t>Huyện</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đảo</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Trường</a:t>
            </a:r>
            <a:r>
              <a:rPr lang="en-US" sz="2200" dirty="0">
                <a:solidFill>
                  <a:srgbClr val="FFFF00"/>
                </a:solidFill>
                <a:latin typeface="Times New Roman" panose="02020603050405020304" pitchFamily="18" charset="0"/>
                <a:cs typeface="Times New Roman" panose="02020603050405020304" pitchFamily="18" charset="0"/>
              </a:rPr>
              <a:t> Sa </a:t>
            </a:r>
            <a:r>
              <a:rPr lang="en-US" sz="2200" dirty="0" err="1">
                <a:solidFill>
                  <a:srgbClr val="FFFF00"/>
                </a:solidFill>
                <a:latin typeface="Times New Roman" panose="02020603050405020304" pitchFamily="18" charset="0"/>
                <a:cs typeface="Times New Roman" panose="02020603050405020304" pitchFamily="18" charset="0"/>
              </a:rPr>
              <a:t>thuộc</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tỉnh</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Quảng</a:t>
            </a:r>
            <a:r>
              <a:rPr lang="en-US" sz="2200" dirty="0">
                <a:solidFill>
                  <a:srgbClr val="FFFF00"/>
                </a:solidFill>
                <a:latin typeface="Times New Roman" panose="02020603050405020304" pitchFamily="18" charset="0"/>
                <a:cs typeface="Times New Roman" panose="02020603050405020304" pitchFamily="18" charset="0"/>
              </a:rPr>
              <a:t> Nam – </a:t>
            </a:r>
            <a:r>
              <a:rPr lang="en-US" sz="2200" dirty="0" err="1">
                <a:solidFill>
                  <a:srgbClr val="FFFF00"/>
                </a:solidFill>
                <a:latin typeface="Times New Roman" panose="02020603050405020304" pitchFamily="18" charset="0"/>
                <a:cs typeface="Times New Roman" panose="02020603050405020304" pitchFamily="18" charset="0"/>
              </a:rPr>
              <a:t>Đà</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Nẵng</a:t>
            </a:r>
            <a:endParaRPr lang="en-US" sz="2200" dirty="0">
              <a:latin typeface="Times New Roman" panose="02020603050405020304" pitchFamily="18" charset="0"/>
              <a:cs typeface="Times New Roman" panose="02020603050405020304" pitchFamily="18" charset="0"/>
            </a:endParaRPr>
          </a:p>
        </p:txBody>
      </p:sp>
      <p:sp>
        <p:nvSpPr>
          <p:cNvPr id="8" name="Right Arrow 7"/>
          <p:cNvSpPr/>
          <p:nvPr/>
        </p:nvSpPr>
        <p:spPr>
          <a:xfrm>
            <a:off x="5398994" y="3836894"/>
            <a:ext cx="874058" cy="48409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846791" y="3648635"/>
            <a:ext cx="1822077" cy="86061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FF00"/>
                </a:solidFill>
                <a:latin typeface="Times New Roman" panose="02020603050405020304" pitchFamily="18" charset="0"/>
                <a:cs typeface="Times New Roman" panose="02020603050405020304" pitchFamily="18" charset="0"/>
              </a:rPr>
              <a:t>Nay</a:t>
            </a:r>
          </a:p>
        </p:txBody>
      </p:sp>
      <p:sp>
        <p:nvSpPr>
          <p:cNvPr id="11" name="Left Brace 10"/>
          <p:cNvSpPr/>
          <p:nvPr/>
        </p:nvSpPr>
        <p:spPr>
          <a:xfrm>
            <a:off x="8668867" y="2395537"/>
            <a:ext cx="645459" cy="33668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ounded Rectangle 11"/>
          <p:cNvSpPr/>
          <p:nvPr/>
        </p:nvSpPr>
        <p:spPr>
          <a:xfrm>
            <a:off x="9085725" y="2465294"/>
            <a:ext cx="2420472" cy="142538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rgbClr val="FFFF00"/>
                </a:solidFill>
                <a:latin typeface="Times New Roman" panose="02020603050405020304" pitchFamily="18" charset="0"/>
                <a:cs typeface="Times New Roman" panose="02020603050405020304" pitchFamily="18" charset="0"/>
              </a:rPr>
              <a:t>Huyện</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đảo</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Trường</a:t>
            </a:r>
            <a:r>
              <a:rPr lang="en-US" sz="2200" dirty="0">
                <a:solidFill>
                  <a:srgbClr val="FFFF00"/>
                </a:solidFill>
                <a:latin typeface="Times New Roman" panose="02020603050405020304" pitchFamily="18" charset="0"/>
                <a:cs typeface="Times New Roman" panose="02020603050405020304" pitchFamily="18" charset="0"/>
              </a:rPr>
              <a:t> Sa </a:t>
            </a:r>
            <a:r>
              <a:rPr lang="en-US" sz="2200" dirty="0" err="1">
                <a:solidFill>
                  <a:srgbClr val="FFFF00"/>
                </a:solidFill>
                <a:latin typeface="Times New Roman" panose="02020603050405020304" pitchFamily="18" charset="0"/>
                <a:cs typeface="Times New Roman" panose="02020603050405020304" pitchFamily="18" charset="0"/>
              </a:rPr>
              <a:t>thuộc</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tỉnh</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Khánh</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Hòa</a:t>
            </a:r>
            <a:endParaRPr lang="en-US" sz="2200" dirty="0">
              <a:solidFill>
                <a:srgbClr val="FFFF00"/>
              </a:solidFill>
              <a:latin typeface="Times New Roman" panose="02020603050405020304" pitchFamily="18" charset="0"/>
              <a:cs typeface="Times New Roman" panose="02020603050405020304" pitchFamily="18" charset="0"/>
            </a:endParaRPr>
          </a:p>
        </p:txBody>
      </p:sp>
      <p:sp>
        <p:nvSpPr>
          <p:cNvPr id="13" name="Rounded Rectangle 12"/>
          <p:cNvSpPr/>
          <p:nvPr/>
        </p:nvSpPr>
        <p:spPr>
          <a:xfrm>
            <a:off x="9085725" y="4217894"/>
            <a:ext cx="2420472" cy="142538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rgbClr val="FFFF00"/>
                </a:solidFill>
                <a:latin typeface="Times New Roman" panose="02020603050405020304" pitchFamily="18" charset="0"/>
                <a:cs typeface="Times New Roman" panose="02020603050405020304" pitchFamily="18" charset="0"/>
              </a:rPr>
              <a:t>Huyện</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đảo</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Trường</a:t>
            </a:r>
            <a:r>
              <a:rPr lang="en-US" sz="2200" dirty="0">
                <a:solidFill>
                  <a:srgbClr val="FFFF00"/>
                </a:solidFill>
                <a:latin typeface="Times New Roman" panose="02020603050405020304" pitchFamily="18" charset="0"/>
                <a:cs typeface="Times New Roman" panose="02020603050405020304" pitchFamily="18" charset="0"/>
              </a:rPr>
              <a:t> Sa </a:t>
            </a:r>
            <a:r>
              <a:rPr lang="en-US" sz="2200" dirty="0" err="1">
                <a:solidFill>
                  <a:srgbClr val="FFFF00"/>
                </a:solidFill>
                <a:latin typeface="Times New Roman" panose="02020603050405020304" pitchFamily="18" charset="0"/>
                <a:cs typeface="Times New Roman" panose="02020603050405020304" pitchFamily="18" charset="0"/>
              </a:rPr>
              <a:t>thuộc</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thành</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phố</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Đà</a:t>
            </a:r>
            <a:r>
              <a:rPr lang="en-US" sz="2200" dirty="0">
                <a:solidFill>
                  <a:srgbClr val="FFFF00"/>
                </a:solidFill>
                <a:latin typeface="Times New Roman" panose="02020603050405020304" pitchFamily="18" charset="0"/>
                <a:cs typeface="Times New Roman" panose="02020603050405020304" pitchFamily="18" charset="0"/>
              </a:rPr>
              <a:t> </a:t>
            </a:r>
            <a:r>
              <a:rPr lang="en-US" sz="2200" dirty="0" err="1">
                <a:solidFill>
                  <a:srgbClr val="FFFF00"/>
                </a:solidFill>
                <a:latin typeface="Times New Roman" panose="02020603050405020304" pitchFamily="18" charset="0"/>
                <a:cs typeface="Times New Roman" panose="02020603050405020304" pitchFamily="18" charset="0"/>
              </a:rPr>
              <a:t>Nẵng</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024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arn(inVertical)">
                                      <p:cBhvr>
                                        <p:cTn id="40" dur="500"/>
                                        <p:tgtEl>
                                          <p:spTgt spid="1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arn(inVertical)">
                                      <p:cBhvr>
                                        <p:cTn id="43" dur="500"/>
                                        <p:tgtEl>
                                          <p:spTgt spid="1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arn(inVertical)">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P spid="6" grpId="0" animBg="1"/>
      <p:bldP spid="7" grpId="0" animBg="1"/>
      <p:bldP spid="8"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70858" y="195106"/>
            <a:ext cx="9869714" cy="1938992"/>
          </a:xfrm>
          <a:prstGeom prst="rect">
            <a:avLst/>
          </a:prstGeom>
        </p:spPr>
        <p:txBody>
          <a:bodyPr wrap="square">
            <a:spAutoFit/>
          </a:bodyPr>
          <a:lstStyle/>
          <a:p>
            <a:pPr algn="ctr">
              <a:spcBef>
                <a:spcPts val="600"/>
              </a:spcBef>
            </a:pPr>
            <a:r>
              <a:rPr lang="en-US" sz="4000" dirty="0">
                <a:solidFill>
                  <a:srgbClr val="FF3300"/>
                </a:solidFill>
                <a:latin typeface="Times New Roman" panose="02020603050405020304" pitchFamily="18" charset="0"/>
                <a:cs typeface="Times New Roman" panose="02020603050405020304" pitchFamily="18" charset="0"/>
              </a:rPr>
              <a:t>2.Lịch </a:t>
            </a:r>
            <a:r>
              <a:rPr lang="en-US" sz="4000" dirty="0" err="1">
                <a:solidFill>
                  <a:srgbClr val="FF3300"/>
                </a:solidFill>
                <a:latin typeface="Times New Roman" panose="02020603050405020304" pitchFamily="18" charset="0"/>
                <a:cs typeface="Times New Roman" panose="02020603050405020304" pitchFamily="18" charset="0"/>
              </a:rPr>
              <a:t>sử</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bảo</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vệ</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chủ</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quyền</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các</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quyền</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lợi</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và</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lợi</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ích</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hợp</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pháp</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của</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Việt</a:t>
            </a:r>
            <a:r>
              <a:rPr lang="en-US" sz="4000" dirty="0">
                <a:solidFill>
                  <a:srgbClr val="FF3300"/>
                </a:solidFill>
                <a:latin typeface="Times New Roman" panose="02020603050405020304" pitchFamily="18" charset="0"/>
                <a:cs typeface="Times New Roman" panose="02020603050405020304" pitchFamily="18" charset="0"/>
              </a:rPr>
              <a:t> Nam </a:t>
            </a:r>
            <a:r>
              <a:rPr lang="en-US" sz="4000" dirty="0" err="1">
                <a:solidFill>
                  <a:srgbClr val="FF3300"/>
                </a:solidFill>
                <a:latin typeface="Times New Roman" panose="02020603050405020304" pitchFamily="18" charset="0"/>
                <a:cs typeface="Times New Roman" panose="02020603050405020304" pitchFamily="18" charset="0"/>
              </a:rPr>
              <a:t>đối</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với</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quần</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đảo</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Hoàng</a:t>
            </a:r>
            <a:r>
              <a:rPr lang="en-US" sz="4000" dirty="0">
                <a:solidFill>
                  <a:srgbClr val="FF3300"/>
                </a:solidFill>
                <a:latin typeface="Times New Roman" panose="02020603050405020304" pitchFamily="18" charset="0"/>
                <a:cs typeface="Times New Roman" panose="02020603050405020304" pitchFamily="18" charset="0"/>
              </a:rPr>
              <a:t> Sa </a:t>
            </a:r>
            <a:r>
              <a:rPr lang="en-US" sz="4000" dirty="0" err="1">
                <a:solidFill>
                  <a:srgbClr val="FF3300"/>
                </a:solidFill>
                <a:latin typeface="Times New Roman" panose="02020603050405020304" pitchFamily="18" charset="0"/>
                <a:cs typeface="Times New Roman" panose="02020603050405020304" pitchFamily="18" charset="0"/>
              </a:rPr>
              <a:t>và</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quần</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đảo</a:t>
            </a:r>
            <a:r>
              <a:rPr lang="en-US" sz="4000" dirty="0">
                <a:solidFill>
                  <a:srgbClr val="FF3300"/>
                </a:solidFill>
                <a:latin typeface="Times New Roman" panose="02020603050405020304" pitchFamily="18" charset="0"/>
                <a:cs typeface="Times New Roman" panose="02020603050405020304" pitchFamily="18" charset="0"/>
              </a:rPr>
              <a:t> </a:t>
            </a:r>
            <a:r>
              <a:rPr lang="en-US" sz="4000" dirty="0" err="1">
                <a:solidFill>
                  <a:srgbClr val="FF3300"/>
                </a:solidFill>
                <a:latin typeface="Times New Roman" panose="02020603050405020304" pitchFamily="18" charset="0"/>
                <a:cs typeface="Times New Roman" panose="02020603050405020304" pitchFamily="18" charset="0"/>
              </a:rPr>
              <a:t>Trường</a:t>
            </a:r>
            <a:r>
              <a:rPr lang="en-US" sz="4000" dirty="0">
                <a:solidFill>
                  <a:srgbClr val="FF3300"/>
                </a:solidFill>
                <a:latin typeface="Times New Roman" panose="02020603050405020304" pitchFamily="18" charset="0"/>
                <a:cs typeface="Times New Roman" panose="02020603050405020304" pitchFamily="18" charset="0"/>
              </a:rPr>
              <a:t> Sa</a:t>
            </a:r>
          </a:p>
        </p:txBody>
      </p:sp>
      <p:sp>
        <p:nvSpPr>
          <p:cNvPr id="6" name="Rectangle 5"/>
          <p:cNvSpPr/>
          <p:nvPr/>
        </p:nvSpPr>
        <p:spPr>
          <a:xfrm>
            <a:off x="769259" y="2469669"/>
            <a:ext cx="10072912" cy="1169551"/>
          </a:xfrm>
          <a:prstGeom prst="rect">
            <a:avLst/>
          </a:prstGeom>
        </p:spPr>
        <p:txBody>
          <a:bodyPr wrap="square">
            <a:spAutoFit/>
          </a:bodyPr>
          <a:lstStyle/>
          <a:p>
            <a:pPr algn="ctr">
              <a:spcBef>
                <a:spcPts val="600"/>
              </a:spcBef>
            </a:pPr>
            <a:r>
              <a:rPr lang="en-US" sz="3500" dirty="0">
                <a:solidFill>
                  <a:srgbClr val="FF3300"/>
                </a:solidFill>
                <a:latin typeface="Times New Roman" panose="02020603050405020304" pitchFamily="18" charset="0"/>
                <a:cs typeface="Times New Roman" panose="02020603050405020304" pitchFamily="18" charset="0"/>
              </a:rPr>
              <a:t>a)</a:t>
            </a:r>
            <a:r>
              <a:rPr lang="en-US" sz="3500" dirty="0" err="1">
                <a:solidFill>
                  <a:srgbClr val="FF3300"/>
                </a:solidFill>
                <a:latin typeface="Times New Roman" panose="02020603050405020304" pitchFamily="18" charset="0"/>
                <a:cs typeface="Times New Roman" panose="02020603050405020304" pitchFamily="18" charset="0"/>
              </a:rPr>
              <a:t>Quá</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trình</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Việt</a:t>
            </a:r>
            <a:r>
              <a:rPr lang="en-US" sz="3500" dirty="0">
                <a:solidFill>
                  <a:srgbClr val="FF3300"/>
                </a:solidFill>
                <a:latin typeface="Times New Roman" panose="02020603050405020304" pitchFamily="18" charset="0"/>
                <a:cs typeface="Times New Roman" panose="02020603050405020304" pitchFamily="18" charset="0"/>
              </a:rPr>
              <a:t> Nam </a:t>
            </a:r>
            <a:r>
              <a:rPr lang="en-US" sz="3500" dirty="0" err="1">
                <a:solidFill>
                  <a:srgbClr val="FF3300"/>
                </a:solidFill>
                <a:latin typeface="Times New Roman" panose="02020603050405020304" pitchFamily="18" charset="0"/>
                <a:cs typeface="Times New Roman" panose="02020603050405020304" pitchFamily="18" charset="0"/>
              </a:rPr>
              <a:t>xác</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lập</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chủ</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quyền</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và</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quản</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lý</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với</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quần</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đảo</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Hoàng</a:t>
            </a:r>
            <a:r>
              <a:rPr lang="en-US" sz="3500" dirty="0">
                <a:solidFill>
                  <a:srgbClr val="FF3300"/>
                </a:solidFill>
                <a:latin typeface="Times New Roman" panose="02020603050405020304" pitchFamily="18" charset="0"/>
                <a:cs typeface="Times New Roman" panose="02020603050405020304" pitchFamily="18" charset="0"/>
              </a:rPr>
              <a:t> Sa </a:t>
            </a:r>
            <a:r>
              <a:rPr lang="en-US" sz="3500" dirty="0" err="1">
                <a:solidFill>
                  <a:srgbClr val="FF3300"/>
                </a:solidFill>
                <a:latin typeface="Times New Roman" panose="02020603050405020304" pitchFamily="18" charset="0"/>
                <a:cs typeface="Times New Roman" panose="02020603050405020304" pitchFamily="18" charset="0"/>
              </a:rPr>
              <a:t>và</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quần</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đảo</a:t>
            </a:r>
            <a:r>
              <a:rPr lang="en-US" sz="3500" dirty="0">
                <a:solidFill>
                  <a:srgbClr val="FF3300"/>
                </a:solidFill>
                <a:latin typeface="Times New Roman" panose="02020603050405020304" pitchFamily="18" charset="0"/>
                <a:cs typeface="Times New Roman" panose="02020603050405020304" pitchFamily="18" charset="0"/>
              </a:rPr>
              <a:t> </a:t>
            </a:r>
            <a:r>
              <a:rPr lang="en-US" sz="3500" dirty="0" err="1">
                <a:solidFill>
                  <a:srgbClr val="FF3300"/>
                </a:solidFill>
                <a:latin typeface="Times New Roman" panose="02020603050405020304" pitchFamily="18" charset="0"/>
                <a:cs typeface="Times New Roman" panose="02020603050405020304" pitchFamily="18" charset="0"/>
              </a:rPr>
              <a:t>Trường</a:t>
            </a:r>
            <a:r>
              <a:rPr lang="en-US" sz="3500" dirty="0">
                <a:solidFill>
                  <a:srgbClr val="FF3300"/>
                </a:solidFill>
                <a:latin typeface="Times New Roman" panose="02020603050405020304" pitchFamily="18" charset="0"/>
                <a:cs typeface="Times New Roman" panose="02020603050405020304" pitchFamily="18" charset="0"/>
              </a:rPr>
              <a:t> Sa</a:t>
            </a:r>
          </a:p>
        </p:txBody>
      </p:sp>
      <p:pic>
        <p:nvPicPr>
          <p:cNvPr id="4" name="Picture 3" descr="D:\—Pngtree—blue ripple sea wave material_4472521.png"/>
          <p:cNvPicPr>
            <a:picLocks noChangeAspect="1" noChangeArrowheads="1"/>
          </p:cNvPicPr>
          <p:nvPr/>
        </p:nvPicPr>
        <p:blipFill rotWithShape="1">
          <a:blip r:embed="rId2">
            <a:extLst>
              <a:ext uri="{28A0092B-C50C-407E-A947-70E740481C1C}">
                <a14:useLocalDpi xmlns:a14="http://schemas.microsoft.com/office/drawing/2010/main" val="0"/>
              </a:ext>
            </a:extLst>
          </a:blip>
          <a:srcRect t="35675" b="37227"/>
          <a:stretch/>
        </p:blipFill>
        <p:spPr bwMode="auto">
          <a:xfrm>
            <a:off x="-340059" y="4124551"/>
            <a:ext cx="14617940" cy="348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453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087562" y="320676"/>
            <a:ext cx="3580211" cy="553998"/>
          </a:xfrm>
          <a:prstGeom prst="rect">
            <a:avLst/>
          </a:prstGeom>
          <a:noFill/>
        </p:spPr>
        <p:txBody>
          <a:bodyPr wrap="none" rtlCol="0">
            <a:spAutoFit/>
          </a:bodyPr>
          <a:lstStyle/>
          <a:p>
            <a:r>
              <a:rPr lang="en-US" sz="3000" dirty="0" err="1">
                <a:latin typeface="Times New Roman" panose="02020603050405020304" pitchFamily="18" charset="0"/>
                <a:cs typeface="Times New Roman" panose="02020603050405020304" pitchFamily="18" charset="0"/>
              </a:rPr>
              <a:t>Huyện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đảo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Trường</a:t>
            </a:r>
            <a:r>
              <a:rPr lang="en-US" sz="3000" dirty="0">
                <a:latin typeface="Times New Roman" panose="02020603050405020304" pitchFamily="18" charset="0"/>
                <a:cs typeface="Times New Roman" panose="02020603050405020304" pitchFamily="18" charset="0"/>
              </a:rPr>
              <a:t> Sa</a:t>
            </a:r>
          </a:p>
        </p:txBody>
      </p:sp>
      <p:pic>
        <p:nvPicPr>
          <p:cNvPr id="6146" name="Picture 2" descr="đảo trường sa lớn - Báo Sức khỏe &amp; Đời sống - Cơ quan ngôn luận của Bộ Y t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062640"/>
            <a:ext cx="4572001" cy="25590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ón quà gửi chiến sĩ Trường 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090" y="4037781"/>
            <a:ext cx="3849153" cy="25468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062149" y="328614"/>
            <a:ext cx="3466013" cy="553998"/>
          </a:xfrm>
          <a:prstGeom prst="rect">
            <a:avLst/>
          </a:prstGeom>
          <a:noFill/>
        </p:spPr>
        <p:txBody>
          <a:bodyPr wrap="none" rtlCol="0">
            <a:spAutoFit/>
          </a:bodyPr>
          <a:lstStyle/>
          <a:p>
            <a:r>
              <a:rPr lang="en-US" sz="3000" dirty="0" err="1">
                <a:latin typeface="Times New Roman" panose="02020603050405020304" pitchFamily="18" charset="0"/>
                <a:cs typeface="Times New Roman" panose="02020603050405020304" pitchFamily="18" charset="0"/>
              </a:rPr>
              <a:t>Huyện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đảo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Hoàng</a:t>
            </a:r>
            <a:r>
              <a:rPr lang="en-US" sz="3000" dirty="0">
                <a:latin typeface="Times New Roman" panose="02020603050405020304" pitchFamily="18" charset="0"/>
                <a:cs typeface="Times New Roman" panose="02020603050405020304" pitchFamily="18" charset="0"/>
              </a:rPr>
              <a:t> Sa</a:t>
            </a:r>
          </a:p>
        </p:txBody>
      </p:sp>
      <p:pic>
        <p:nvPicPr>
          <p:cNvPr id="6150" name="Picture 6" descr="Quần đảo Hoàng Sa có bao nhiêu đả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9666" y="1062639"/>
            <a:ext cx="4170980" cy="2559096"/>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8" descr="Nhà trưng bày Hoàng Sa - Khẳng định dấu mốc chủ quyền dân tộc | Vietnam+  (VietnamPl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0" descr="Nhà trưng bày Hoàng Sa - Khẳng định dấu mốc chủ quyền dân tộc | Vietnam+  (VietnamPlu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2" descr="Nhà trưng bày Hoàng Sa - Khẳng định dấu mốc chủ quyền dân tộc ảnh 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8" name="Picture 14" descr="Nhà trưng bày Hoàng Sa: Địa chỉ đỏ giáo dục tình yêu biển, đảo - Báo Hải  Quân Việt N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9666" y="3936645"/>
            <a:ext cx="4170980" cy="278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1000"/>
                                        <p:tgtEl>
                                          <p:spTgt spid="6146"/>
                                        </p:tgtEl>
                                      </p:cBhvr>
                                    </p:animEffect>
                                    <p:anim calcmode="lin" valueType="num">
                                      <p:cBhvr>
                                        <p:cTn id="13" dur="1000" fill="hold"/>
                                        <p:tgtEl>
                                          <p:spTgt spid="6146"/>
                                        </p:tgtEl>
                                        <p:attrNameLst>
                                          <p:attrName>ppt_x</p:attrName>
                                        </p:attrNameLst>
                                      </p:cBhvr>
                                      <p:tavLst>
                                        <p:tav tm="0">
                                          <p:val>
                                            <p:strVal val="#ppt_x"/>
                                          </p:val>
                                        </p:tav>
                                        <p:tav tm="100000">
                                          <p:val>
                                            <p:strVal val="#ppt_x"/>
                                          </p:val>
                                        </p:tav>
                                      </p:tavLst>
                                    </p:anim>
                                    <p:anim calcmode="lin" valueType="num">
                                      <p:cBhvr>
                                        <p:cTn id="14" dur="1000" fill="hold"/>
                                        <p:tgtEl>
                                          <p:spTgt spid="614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1000"/>
                                        <p:tgtEl>
                                          <p:spTgt spid="6148"/>
                                        </p:tgtEl>
                                      </p:cBhvr>
                                    </p:animEffect>
                                    <p:anim calcmode="lin" valueType="num">
                                      <p:cBhvr>
                                        <p:cTn id="18" dur="1000" fill="hold"/>
                                        <p:tgtEl>
                                          <p:spTgt spid="6148"/>
                                        </p:tgtEl>
                                        <p:attrNameLst>
                                          <p:attrName>ppt_x</p:attrName>
                                        </p:attrNameLst>
                                      </p:cBhvr>
                                      <p:tavLst>
                                        <p:tav tm="0">
                                          <p:val>
                                            <p:strVal val="#ppt_x"/>
                                          </p:val>
                                        </p:tav>
                                        <p:tav tm="100000">
                                          <p:val>
                                            <p:strVal val="#ppt_x"/>
                                          </p:val>
                                        </p:tav>
                                      </p:tavLst>
                                    </p:anim>
                                    <p:anim calcmode="lin" valueType="num">
                                      <p:cBhvr>
                                        <p:cTn id="1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150"/>
                                        </p:tgtEl>
                                        <p:attrNameLst>
                                          <p:attrName>style.visibility</p:attrName>
                                        </p:attrNameLst>
                                      </p:cBhvr>
                                      <p:to>
                                        <p:strVal val="visible"/>
                                      </p:to>
                                    </p:set>
                                    <p:animEffect transition="in" filter="fade">
                                      <p:cBhvr>
                                        <p:cTn id="29" dur="1000"/>
                                        <p:tgtEl>
                                          <p:spTgt spid="6150"/>
                                        </p:tgtEl>
                                      </p:cBhvr>
                                    </p:animEffect>
                                    <p:anim calcmode="lin" valueType="num">
                                      <p:cBhvr>
                                        <p:cTn id="30" dur="1000" fill="hold"/>
                                        <p:tgtEl>
                                          <p:spTgt spid="6150"/>
                                        </p:tgtEl>
                                        <p:attrNameLst>
                                          <p:attrName>ppt_x</p:attrName>
                                        </p:attrNameLst>
                                      </p:cBhvr>
                                      <p:tavLst>
                                        <p:tav tm="0">
                                          <p:val>
                                            <p:strVal val="#ppt_x"/>
                                          </p:val>
                                        </p:tav>
                                        <p:tav tm="100000">
                                          <p:val>
                                            <p:strVal val="#ppt_x"/>
                                          </p:val>
                                        </p:tav>
                                      </p:tavLst>
                                    </p:anim>
                                    <p:anim calcmode="lin" valueType="num">
                                      <p:cBhvr>
                                        <p:cTn id="31" dur="1000" fill="hold"/>
                                        <p:tgtEl>
                                          <p:spTgt spid="615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158"/>
                                        </p:tgtEl>
                                        <p:attrNameLst>
                                          <p:attrName>style.visibility</p:attrName>
                                        </p:attrNameLst>
                                      </p:cBhvr>
                                      <p:to>
                                        <p:strVal val="visible"/>
                                      </p:to>
                                    </p:set>
                                    <p:animEffect transition="in" filter="fade">
                                      <p:cBhvr>
                                        <p:cTn id="34" dur="1000"/>
                                        <p:tgtEl>
                                          <p:spTgt spid="6158"/>
                                        </p:tgtEl>
                                      </p:cBhvr>
                                    </p:animEffect>
                                    <p:anim calcmode="lin" valueType="num">
                                      <p:cBhvr>
                                        <p:cTn id="35" dur="1000" fill="hold"/>
                                        <p:tgtEl>
                                          <p:spTgt spid="6158"/>
                                        </p:tgtEl>
                                        <p:attrNameLst>
                                          <p:attrName>ppt_x</p:attrName>
                                        </p:attrNameLst>
                                      </p:cBhvr>
                                      <p:tavLst>
                                        <p:tav tm="0">
                                          <p:val>
                                            <p:strVal val="#ppt_x"/>
                                          </p:val>
                                        </p:tav>
                                        <p:tav tm="100000">
                                          <p:val>
                                            <p:strVal val="#ppt_x"/>
                                          </p:val>
                                        </p:tav>
                                      </p:tavLst>
                                    </p:anim>
                                    <p:anim calcmode="lin" valueType="num">
                                      <p:cBhvr>
                                        <p:cTn id="36" dur="1000" fill="hold"/>
                                        <p:tgtEl>
                                          <p:spTgt spid="6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8" descr="Nhà trưng bày Hoàng Sa - Khẳng định dấu mốc chủ quyền dân tộc | Vietnam+  (VietnamPl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0" descr="Nhà trưng bày Hoàng Sa - Khẳng định dấu mốc chủ quyền dân tộc | Vietnam+  (VietnamPlu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2" descr="Nhà trưng bày Hoàng Sa - Khẳng định dấu mốc chủ quyền dân tộc ảnh 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4881282" y="35739"/>
            <a:ext cx="1857688" cy="553998"/>
          </a:xfrm>
          <a:prstGeom prst="rect">
            <a:avLst/>
          </a:prstGeom>
          <a:noFill/>
        </p:spPr>
        <p:txBody>
          <a:bodyPr wrap="none" rtlCol="0">
            <a:spAutoFit/>
          </a:bodyPr>
          <a:lstStyle/>
          <a:p>
            <a:pPr algn="ctr"/>
            <a:r>
              <a:rPr lang="en-US" sz="3000" dirty="0" err="1">
                <a:latin typeface="Times New Roman" panose="02020603050405020304" pitchFamily="18" charset="0"/>
                <a:cs typeface="Times New Roman" panose="02020603050405020304" pitchFamily="18" charset="0"/>
              </a:rPr>
              <a:t>Luyện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Tập</a:t>
            </a:r>
            <a:endParaRPr lang="en-US" sz="3000" dirty="0">
              <a:latin typeface="Times New Roman" panose="02020603050405020304" pitchFamily="18" charset="0"/>
              <a:cs typeface="Times New Roman" panose="02020603050405020304" pitchFamily="18" charset="0"/>
            </a:endParaRPr>
          </a:p>
        </p:txBody>
      </p:sp>
      <p:sp>
        <p:nvSpPr>
          <p:cNvPr id="3" name="Rectangle 2"/>
          <p:cNvSpPr/>
          <p:nvPr/>
        </p:nvSpPr>
        <p:spPr>
          <a:xfrm>
            <a:off x="765175" y="833282"/>
            <a:ext cx="10853084" cy="861774"/>
          </a:xfrm>
          <a:prstGeom prst="rect">
            <a:avLst/>
          </a:prstGeom>
        </p:spPr>
        <p:txBody>
          <a:bodyPr wrap="square">
            <a:spAutoFit/>
          </a:bodyPr>
          <a:lstStyle/>
          <a:p>
            <a:r>
              <a:rPr lang="en-US" sz="2500" dirty="0" err="1">
                <a:latin typeface="Times New Roman" panose="02020603050405020304" pitchFamily="18" charset="0"/>
                <a:cs typeface="Times New Roman" panose="02020603050405020304" pitchFamily="18" charset="0"/>
              </a:rPr>
              <a:t>Câu</a:t>
            </a:r>
            <a:r>
              <a:rPr lang="en-US" sz="2500" dirty="0">
                <a:latin typeface="Times New Roman" panose="02020603050405020304" pitchFamily="18" charset="0"/>
                <a:cs typeface="Times New Roman" panose="02020603050405020304" pitchFamily="18" charset="0"/>
              </a:rPr>
              <a:t> 1: </a:t>
            </a:r>
            <a:r>
              <a:rPr lang="en-US" sz="2500" dirty="0" err="1">
                <a:latin typeface="Times New Roman" panose="02020603050405020304" pitchFamily="18" charset="0"/>
                <a:cs typeface="Times New Roman" panose="02020603050405020304" pitchFamily="18" charset="0"/>
              </a:rPr>
              <a:t>Năm</a:t>
            </a:r>
            <a:r>
              <a:rPr lang="en-US" sz="2500" dirty="0">
                <a:latin typeface="Times New Roman" panose="02020603050405020304" pitchFamily="18" charset="0"/>
                <a:cs typeface="Times New Roman" panose="02020603050405020304" pitchFamily="18" charset="0"/>
              </a:rPr>
              <a:t> 1816, </a:t>
            </a:r>
            <a:r>
              <a:rPr lang="en-US" sz="2500" dirty="0" err="1">
                <a:latin typeface="Times New Roman" panose="02020603050405020304" pitchFamily="18" charset="0"/>
                <a:cs typeface="Times New Roman" panose="02020603050405020304" pitchFamily="18" charset="0"/>
              </a:rPr>
              <a:t>vua</a:t>
            </a:r>
            <a:r>
              <a:rPr lang="en-US" sz="2500" dirty="0">
                <a:latin typeface="Times New Roman" panose="02020603050405020304" pitchFamily="18" charset="0"/>
                <a:cs typeface="Times New Roman" panose="02020603050405020304" pitchFamily="18" charset="0"/>
              </a:rPr>
              <a:t> Gia Long </a:t>
            </a:r>
            <a:r>
              <a:rPr lang="en-US" sz="2500" dirty="0" err="1">
                <a:latin typeface="Times New Roman" panose="02020603050405020304" pitchFamily="18" charset="0"/>
                <a:cs typeface="Times New Roman" panose="02020603050405020304" pitchFamily="18" charset="0"/>
              </a:rPr>
              <a:t>lệnh</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cho</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thủy</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quân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và</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đội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Hoàng</a:t>
            </a:r>
            <a:r>
              <a:rPr lang="en-US" sz="2500" dirty="0">
                <a:latin typeface="Times New Roman" panose="02020603050405020304" pitchFamily="18" charset="0"/>
                <a:cs typeface="Times New Roman" panose="02020603050405020304" pitchFamily="18" charset="0"/>
              </a:rPr>
              <a:t> Sa </a:t>
            </a:r>
            <a:r>
              <a:rPr lang="en-US" sz="2500" dirty="0" err="1">
                <a:latin typeface="Times New Roman" panose="02020603050405020304" pitchFamily="18" charset="0"/>
                <a:cs typeface="Times New Roman" panose="02020603050405020304" pitchFamily="18" charset="0"/>
              </a:rPr>
              <a:t>đi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thuyền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ra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Hoàng</a:t>
            </a:r>
            <a:r>
              <a:rPr lang="en-US" sz="2500" dirty="0">
                <a:latin typeface="Times New Roman" panose="02020603050405020304" pitchFamily="18" charset="0"/>
                <a:cs typeface="Times New Roman" panose="02020603050405020304" pitchFamily="18" charset="0"/>
              </a:rPr>
              <a:t> Sa </a:t>
            </a:r>
            <a:r>
              <a:rPr lang="en-US" sz="2500" dirty="0" err="1">
                <a:latin typeface="Times New Roman" panose="02020603050405020304" pitchFamily="18" charset="0"/>
                <a:cs typeface="Times New Roman" panose="02020603050405020304" pitchFamily="18" charset="0"/>
              </a:rPr>
              <a:t>để</a:t>
            </a:r>
            <a:r>
              <a:rPr lang="en-US" sz="2500" dirty="0">
                <a:latin typeface="Times New Roman" panose="02020603050405020304" pitchFamily="18" charset="0"/>
                <a:cs typeface="Times New Roman" panose="02020603050405020304" pitchFamily="18" charset="0"/>
              </a:rPr>
              <a:t>:</a:t>
            </a:r>
          </a:p>
        </p:txBody>
      </p:sp>
      <p:sp>
        <p:nvSpPr>
          <p:cNvPr id="4" name="Rectangle 3"/>
          <p:cNvSpPr/>
          <p:nvPr/>
        </p:nvSpPr>
        <p:spPr>
          <a:xfrm>
            <a:off x="1151248" y="2113037"/>
            <a:ext cx="3929281" cy="430887"/>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A. </a:t>
            </a:r>
            <a:r>
              <a:rPr lang="en-US" sz="2200" dirty="0" err="1">
                <a:latin typeface="Times New Roman" panose="02020603050405020304" pitchFamily="18" charset="0"/>
                <a:cs typeface="Times New Roman" panose="02020603050405020304" pitchFamily="18" charset="0"/>
              </a:rPr>
              <a:t>khai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tôm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a:t>
            </a:r>
          </a:p>
        </p:txBody>
      </p:sp>
      <p:sp>
        <p:nvSpPr>
          <p:cNvPr id="5" name="Rectangle 4"/>
          <p:cNvSpPr/>
          <p:nvPr/>
        </p:nvSpPr>
        <p:spPr>
          <a:xfrm>
            <a:off x="1151248" y="2948499"/>
            <a:ext cx="3563796" cy="430887"/>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B. </a:t>
            </a:r>
            <a:r>
              <a:rPr lang="en-US" sz="2200" dirty="0" err="1">
                <a:latin typeface="Times New Roman" panose="02020603050405020304" pitchFamily="18" charset="0"/>
                <a:cs typeface="Times New Roman" panose="02020603050405020304" pitchFamily="18" charset="0"/>
              </a:rPr>
              <a:t>cứu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gặp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nạn</a:t>
            </a:r>
            <a:r>
              <a:rPr lang="en-US" sz="2200" dirty="0">
                <a:latin typeface="Times New Roman" panose="02020603050405020304" pitchFamily="18" charset="0"/>
                <a:cs typeface="Times New Roman" panose="02020603050405020304" pitchFamily="18" charset="0"/>
              </a:rPr>
              <a:t>.</a:t>
            </a:r>
          </a:p>
        </p:txBody>
      </p:sp>
      <p:sp>
        <p:nvSpPr>
          <p:cNvPr id="6" name="Rectangle 5"/>
          <p:cNvSpPr/>
          <p:nvPr/>
        </p:nvSpPr>
        <p:spPr>
          <a:xfrm>
            <a:off x="1151248" y="3839598"/>
            <a:ext cx="3475631" cy="430887"/>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C. </a:t>
            </a:r>
            <a:r>
              <a:rPr lang="en-US" sz="2200" dirty="0" err="1">
                <a:latin typeface="Times New Roman" panose="02020603050405020304" pitchFamily="18" charset="0"/>
                <a:cs typeface="Times New Roman" panose="02020603050405020304" pitchFamily="18" charset="0"/>
              </a:rPr>
              <a:t>xem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xét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thủy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endParaRPr lang="en-US" sz="2200" dirty="0">
              <a:latin typeface="Times New Roman" panose="02020603050405020304" pitchFamily="18" charset="0"/>
              <a:cs typeface="Times New Roman" panose="02020603050405020304" pitchFamily="18" charset="0"/>
            </a:endParaRPr>
          </a:p>
        </p:txBody>
      </p:sp>
      <p:sp>
        <p:nvSpPr>
          <p:cNvPr id="7" name="Rectangle 6"/>
          <p:cNvSpPr/>
          <p:nvPr/>
        </p:nvSpPr>
        <p:spPr>
          <a:xfrm>
            <a:off x="1151248" y="4828999"/>
            <a:ext cx="3682418" cy="430887"/>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D. </a:t>
            </a:r>
            <a:r>
              <a:rPr lang="en-US" sz="2200" dirty="0" err="1">
                <a:latin typeface="Times New Roman" panose="02020603050405020304" pitchFamily="18" charset="0"/>
                <a:cs typeface="Times New Roman" panose="02020603050405020304" pitchFamily="18" charset="0"/>
              </a:rPr>
              <a:t>dựng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miếu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endParaRPr lang="en-US" sz="2200" dirty="0">
              <a:latin typeface="Times New Roman" panose="02020603050405020304" pitchFamily="18" charset="0"/>
              <a:cs typeface="Times New Roman" panose="02020603050405020304" pitchFamily="18" charset="0"/>
            </a:endParaRPr>
          </a:p>
        </p:txBody>
      </p:sp>
      <p:sp>
        <p:nvSpPr>
          <p:cNvPr id="8" name="Oval 7"/>
          <p:cNvSpPr/>
          <p:nvPr/>
        </p:nvSpPr>
        <p:spPr>
          <a:xfrm>
            <a:off x="1151248" y="3854815"/>
            <a:ext cx="413297" cy="4165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2644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heel(1)">
                                      <p:cBhvr>
                                        <p:cTn id="36" dur="2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xit" presetSubtype="21" fill="hold" grpId="2" nodeType="clickEffect">
                                  <p:stCondLst>
                                    <p:cond delay="0"/>
                                  </p:stCondLst>
                                  <p:childTnLst>
                                    <p:animEffect transition="out" filter="barn(inVertical)">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par>
                                <p:cTn id="42" presetID="16" presetClass="exit" presetSubtype="21" fill="hold" grpId="2" nodeType="withEffect">
                                  <p:stCondLst>
                                    <p:cond delay="0"/>
                                  </p:stCondLst>
                                  <p:childTnLst>
                                    <p:animEffect transition="out" filter="barn(inVertic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6" presetClass="exit" presetSubtype="21" fill="hold" grpId="2" nodeType="withEffect">
                                  <p:stCondLst>
                                    <p:cond delay="0"/>
                                  </p:stCondLst>
                                  <p:childTnLst>
                                    <p:animEffect transition="out" filter="barn(inVertical)">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6" presetClass="exit" presetSubtype="21" fill="hold" grpId="2" nodeType="withEffect">
                                  <p:stCondLst>
                                    <p:cond delay="0"/>
                                  </p:stCondLst>
                                  <p:childTnLst>
                                    <p:animEffect transition="out" filter="barn(inVertical)">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par>
                                <p:cTn id="51" presetID="16" presetClass="exit" presetSubtype="21" fill="hold" grpId="2" nodeType="withEffect">
                                  <p:stCondLst>
                                    <p:cond delay="0"/>
                                  </p:stCondLst>
                                  <p:childTnLst>
                                    <p:animEffect transition="out" filter="barn(inVertical)">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6" presetClass="exit" presetSubtype="21" fill="hold" grpId="2" nodeType="withEffect">
                                  <p:stCondLst>
                                    <p:cond delay="0"/>
                                  </p:stCondLst>
                                  <p:childTnLst>
                                    <p:animEffect transition="out" filter="barn(inVertical)">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2"/>
      <p:bldP spid="4" grpId="0"/>
      <p:bldP spid="4" grpId="2"/>
      <p:bldP spid="5" grpId="0"/>
      <p:bldP spid="5" grpId="2"/>
      <p:bldP spid="6" grpId="0"/>
      <p:bldP spid="6" grpId="2"/>
      <p:bldP spid="7" grpId="0"/>
      <p:bldP spid="7" grpId="2"/>
      <p:bldP spid="8" grpId="0" animBg="1"/>
      <p:bldP spid="8"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8" descr="Nhà trưng bày Hoàng Sa - Khẳng định dấu mốc chủ quyền dân tộc | Vietnam+  (VietnamPl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0" descr="Nhà trưng bày Hoàng Sa - Khẳng định dấu mốc chủ quyền dân tộc | Vietnam+  (VietnamPlu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2" descr="Nhà trưng bày Hoàng Sa - Khẳng định dấu mốc chủ quyền dân tộc ảnh 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4881282" y="35739"/>
            <a:ext cx="1857688" cy="553998"/>
          </a:xfrm>
          <a:prstGeom prst="rect">
            <a:avLst/>
          </a:prstGeom>
          <a:noFill/>
        </p:spPr>
        <p:txBody>
          <a:bodyPr wrap="none" rtlCol="0">
            <a:spAutoFit/>
          </a:bodyPr>
          <a:lstStyle/>
          <a:p>
            <a:pPr algn="ctr"/>
            <a:r>
              <a:rPr lang="en-US" sz="3000" dirty="0" err="1">
                <a:latin typeface="Times New Roman" panose="02020603050405020304" pitchFamily="18" charset="0"/>
                <a:cs typeface="Times New Roman" panose="02020603050405020304" pitchFamily="18" charset="0"/>
              </a:rPr>
              <a:t>Luyện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Tập</a:t>
            </a:r>
            <a:endParaRPr lang="en-US" sz="3000" dirty="0">
              <a:latin typeface="Times New Roman" panose="02020603050405020304" pitchFamily="18" charset="0"/>
              <a:cs typeface="Times New Roman" panose="02020603050405020304" pitchFamily="18" charset="0"/>
            </a:endParaRPr>
          </a:p>
        </p:txBody>
      </p:sp>
      <p:sp>
        <p:nvSpPr>
          <p:cNvPr id="3" name="Rectangle 2"/>
          <p:cNvSpPr/>
          <p:nvPr/>
        </p:nvSpPr>
        <p:spPr>
          <a:xfrm>
            <a:off x="765175" y="833282"/>
            <a:ext cx="10853084" cy="861774"/>
          </a:xfrm>
          <a:prstGeom prst="rect">
            <a:avLst/>
          </a:prstGeom>
        </p:spPr>
        <p:txBody>
          <a:bodyPr wrap="square">
            <a:spAutoFit/>
          </a:bodyPr>
          <a:lstStyle/>
          <a:p>
            <a:r>
              <a:rPr lang="en-US" sz="2500" dirty="0" err="1">
                <a:latin typeface="Times New Roman" panose="02020603050405020304" pitchFamily="18" charset="0"/>
                <a:cs typeface="Times New Roman" panose="02020603050405020304" pitchFamily="18" charset="0"/>
              </a:rPr>
              <a:t>Câu</a:t>
            </a:r>
            <a:r>
              <a:rPr lang="en-US" sz="2500" dirty="0">
                <a:latin typeface="Times New Roman" panose="02020603050405020304" pitchFamily="18" charset="0"/>
                <a:cs typeface="Times New Roman" panose="02020603050405020304" pitchFamily="18" charset="0"/>
              </a:rPr>
              <a:t> 2: </a:t>
            </a:r>
            <a:r>
              <a:rPr lang="vi-VN" sz="2500" dirty="0">
                <a:latin typeface="Times New Roman" panose="02020603050405020304" pitchFamily="18" charset="0"/>
                <a:cs typeface="Times New Roman" panose="02020603050405020304" pitchFamily="18" charset="0"/>
              </a:rPr>
              <a:t>Trong các bộ chính sử của các triều đại phong kiến Việt Nam, tên gọi nào dưới đây không được dùng để chỉ quần đảo Hoàng Sa và quần đảo Trường Sa?</a:t>
            </a:r>
            <a:endParaRPr lang="en-US" sz="2500" dirty="0">
              <a:latin typeface="Times New Roman" panose="02020603050405020304" pitchFamily="18" charset="0"/>
              <a:cs typeface="Times New Roman" panose="02020603050405020304" pitchFamily="18" charset="0"/>
            </a:endParaRPr>
          </a:p>
        </p:txBody>
      </p:sp>
      <p:sp>
        <p:nvSpPr>
          <p:cNvPr id="4" name="Rectangle 3"/>
          <p:cNvSpPr/>
          <p:nvPr/>
        </p:nvSpPr>
        <p:spPr>
          <a:xfrm>
            <a:off x="1151248" y="2113037"/>
            <a:ext cx="2058320" cy="430887"/>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A. </a:t>
            </a:r>
            <a:r>
              <a:rPr lang="en-US" sz="2200" dirty="0" err="1">
                <a:latin typeface="Times New Roman" panose="02020603050405020304" pitchFamily="18" charset="0"/>
                <a:cs typeface="Times New Roman" panose="02020603050405020304" pitchFamily="18" charset="0"/>
              </a:rPr>
              <a:t>Bãi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Vàng</a:t>
            </a:r>
            <a:endParaRPr lang="en-US" sz="2200" dirty="0">
              <a:latin typeface="Times New Roman" panose="02020603050405020304" pitchFamily="18" charset="0"/>
              <a:cs typeface="Times New Roman" panose="02020603050405020304" pitchFamily="18" charset="0"/>
            </a:endParaRPr>
          </a:p>
        </p:txBody>
      </p:sp>
      <p:sp>
        <p:nvSpPr>
          <p:cNvPr id="5" name="Rectangle 4"/>
          <p:cNvSpPr/>
          <p:nvPr/>
        </p:nvSpPr>
        <p:spPr>
          <a:xfrm>
            <a:off x="1151248" y="2948499"/>
            <a:ext cx="2608150" cy="430887"/>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B. </a:t>
            </a:r>
            <a:r>
              <a:rPr lang="en-US" sz="2200" dirty="0" err="1">
                <a:latin typeface="Times New Roman" panose="02020603050405020304" pitchFamily="18" charset="0"/>
                <a:cs typeface="Times New Roman" panose="02020603050405020304" pitchFamily="18" charset="0"/>
              </a:rPr>
              <a:t>Vạn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Hoàng</a:t>
            </a:r>
            <a:r>
              <a:rPr lang="en-US" sz="2200" dirty="0">
                <a:latin typeface="Times New Roman" panose="02020603050405020304" pitchFamily="18" charset="0"/>
                <a:cs typeface="Times New Roman" panose="02020603050405020304" pitchFamily="18" charset="0"/>
              </a:rPr>
              <a:t> Sa.</a:t>
            </a:r>
          </a:p>
        </p:txBody>
      </p:sp>
      <p:sp>
        <p:nvSpPr>
          <p:cNvPr id="6" name="Rectangle 5"/>
          <p:cNvSpPr/>
          <p:nvPr/>
        </p:nvSpPr>
        <p:spPr>
          <a:xfrm>
            <a:off x="1151248" y="3839598"/>
            <a:ext cx="2763064" cy="430887"/>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C. </a:t>
            </a:r>
            <a:r>
              <a:rPr lang="vi-VN" sz="2200" dirty="0">
                <a:latin typeface="Times New Roman" panose="02020603050405020304" pitchFamily="18" charset="0"/>
                <a:cs typeface="Times New Roman" panose="02020603050405020304" pitchFamily="18" charset="0"/>
              </a:rPr>
              <a:t>. Vạn Lý Trường Sa</a:t>
            </a:r>
            <a:endParaRPr lang="en-US" sz="2200" dirty="0">
              <a:latin typeface="Times New Roman" panose="02020603050405020304" pitchFamily="18" charset="0"/>
              <a:cs typeface="Times New Roman" panose="02020603050405020304" pitchFamily="18" charset="0"/>
            </a:endParaRPr>
          </a:p>
        </p:txBody>
      </p:sp>
      <p:sp>
        <p:nvSpPr>
          <p:cNvPr id="7" name="Rectangle 6"/>
          <p:cNvSpPr/>
          <p:nvPr/>
        </p:nvSpPr>
        <p:spPr>
          <a:xfrm>
            <a:off x="1151248" y="4828999"/>
            <a:ext cx="2122441" cy="430887"/>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D. </a:t>
            </a:r>
            <a:r>
              <a:rPr lang="en-US" sz="2200" dirty="0" err="1">
                <a:latin typeface="Times New Roman" panose="02020603050405020304" pitchFamily="18" charset="0"/>
                <a:cs typeface="Times New Roman" panose="02020603050405020304" pitchFamily="18" charset="0"/>
              </a:rPr>
              <a:t>Bạch</a:t>
            </a:r>
            <a:r>
              <a:rPr lang="en-US" sz="2200" dirty="0">
                <a:latin typeface="Times New Roman" panose="02020603050405020304" pitchFamily="18" charset="0"/>
                <a:cs typeface="Times New Roman" panose="02020603050405020304" pitchFamily="18" charset="0"/>
              </a:rPr>
              <a:t> Long </a:t>
            </a:r>
            <a:r>
              <a:rPr lang="en-US" sz="2200" dirty="0" err="1">
                <a:latin typeface="Times New Roman" panose="02020603050405020304" pitchFamily="18" charset="0"/>
                <a:cs typeface="Times New Roman" panose="02020603050405020304" pitchFamily="18" charset="0"/>
              </a:rPr>
              <a:t>Vĩ</a:t>
            </a:r>
            <a:endParaRPr lang="en-US" sz="2200" dirty="0">
              <a:latin typeface="Times New Roman" panose="02020603050405020304" pitchFamily="18" charset="0"/>
              <a:cs typeface="Times New Roman" panose="02020603050405020304" pitchFamily="18" charset="0"/>
            </a:endParaRPr>
          </a:p>
        </p:txBody>
      </p:sp>
      <p:sp>
        <p:nvSpPr>
          <p:cNvPr id="8" name="Oval 7"/>
          <p:cNvSpPr/>
          <p:nvPr/>
        </p:nvSpPr>
        <p:spPr>
          <a:xfrm>
            <a:off x="1110907" y="4836450"/>
            <a:ext cx="413297" cy="4165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2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xit" presetSubtype="21" fill="hold" grpId="1" nodeType="clickEffect">
                                  <p:stCondLst>
                                    <p:cond delay="0"/>
                                  </p:stCondLst>
                                  <p:childTnLst>
                                    <p:animEffect transition="out" filter="barn(inVertical)">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6" presetClass="exit" presetSubtype="21" fill="hold" grpId="1" nodeType="withEffect">
                                  <p:stCondLst>
                                    <p:cond delay="0"/>
                                  </p:stCondLst>
                                  <p:childTnLst>
                                    <p:animEffect transition="out" filter="barn(inVertical)">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6" presetClass="exit" presetSubtype="21" fill="hold" grpId="1" nodeType="withEffect">
                                  <p:stCondLst>
                                    <p:cond delay="0"/>
                                  </p:stCondLst>
                                  <p:childTnLst>
                                    <p:animEffect transition="out" filter="barn(inVertical)">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6" presetClass="exit" presetSubtype="21" fill="hold" grpId="1" nodeType="withEffect">
                                  <p:stCondLst>
                                    <p:cond delay="0"/>
                                  </p:stCondLst>
                                  <p:childTnLst>
                                    <p:animEffect transition="out" filter="barn(inVertical)">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16" presetClass="exit" presetSubtype="21" fill="hold" grpId="1" nodeType="withEffect">
                                  <p:stCondLst>
                                    <p:cond delay="0"/>
                                  </p:stCondLst>
                                  <p:childTnLst>
                                    <p:animEffect transition="out" filter="barn(inVertical)">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6" presetClass="exit" presetSubtype="21" fill="hold" grpId="1" nodeType="withEffect">
                                  <p:stCondLst>
                                    <p:cond delay="0"/>
                                  </p:stCondLst>
                                  <p:childTnLst>
                                    <p:animEffect transition="out" filter="barn(inVertical)">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p:bldP spid="6" grpId="1"/>
      <p:bldP spid="7" grpId="0"/>
      <p:bldP spid="7" grpId="1"/>
      <p:bldP spid="8" grpId="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8" descr="Nhà trưng bày Hoàng Sa - Khẳng định dấu mốc chủ quyền dân tộc | Vietnam+  (VietnamPl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0" descr="Nhà trưng bày Hoàng Sa - Khẳng định dấu mốc chủ quyền dân tộc | Vietnam+  (VietnamPlu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2" descr="Nhà trưng bày Hoàng Sa - Khẳng định dấu mốc chủ quyền dân tộc ảnh 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4881282" y="35739"/>
            <a:ext cx="1857688" cy="553998"/>
          </a:xfrm>
          <a:prstGeom prst="rect">
            <a:avLst/>
          </a:prstGeom>
          <a:noFill/>
        </p:spPr>
        <p:txBody>
          <a:bodyPr wrap="none" rtlCol="0">
            <a:spAutoFit/>
          </a:bodyPr>
          <a:lstStyle/>
          <a:p>
            <a:pPr algn="ctr"/>
            <a:r>
              <a:rPr lang="en-US" sz="3000" dirty="0" err="1">
                <a:latin typeface="Times New Roman" panose="02020603050405020304" pitchFamily="18" charset="0"/>
                <a:cs typeface="Times New Roman" panose="02020603050405020304" pitchFamily="18" charset="0"/>
              </a:rPr>
              <a:t>Luyện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Tập</a:t>
            </a:r>
            <a:endParaRPr lang="en-US" sz="3000" dirty="0">
              <a:latin typeface="Times New Roman" panose="02020603050405020304" pitchFamily="18" charset="0"/>
              <a:cs typeface="Times New Roman" panose="02020603050405020304" pitchFamily="18" charset="0"/>
            </a:endParaRPr>
          </a:p>
        </p:txBody>
      </p:sp>
      <p:sp>
        <p:nvSpPr>
          <p:cNvPr id="3" name="Rectangle 2"/>
          <p:cNvSpPr/>
          <p:nvPr/>
        </p:nvSpPr>
        <p:spPr>
          <a:xfrm>
            <a:off x="765175" y="805952"/>
            <a:ext cx="10853084" cy="861774"/>
          </a:xfrm>
          <a:prstGeom prst="rect">
            <a:avLst/>
          </a:prstGeom>
        </p:spPr>
        <p:txBody>
          <a:bodyPr wrap="square">
            <a:spAutoFit/>
          </a:bodyPr>
          <a:lstStyle/>
          <a:p>
            <a:r>
              <a:rPr lang="en-US" sz="2500" dirty="0" err="1">
                <a:latin typeface="Times New Roman" panose="02020603050405020304" pitchFamily="18" charset="0"/>
                <a:cs typeface="Times New Roman" panose="02020603050405020304" pitchFamily="18" charset="0"/>
              </a:rPr>
              <a:t>Câu</a:t>
            </a:r>
            <a:r>
              <a:rPr lang="en-US" sz="2500" dirty="0">
                <a:latin typeface="Times New Roman" panose="02020603050405020304" pitchFamily="18" charset="0"/>
                <a:cs typeface="Times New Roman" panose="02020603050405020304" pitchFamily="18" charset="0"/>
              </a:rPr>
              <a:t> 3: </a:t>
            </a:r>
            <a:r>
              <a:rPr lang="vi-VN" sz="2500" dirty="0">
                <a:latin typeface="Times New Roman" panose="02020603050405020304" pitchFamily="18" charset="0"/>
                <a:cs typeface="Times New Roman" panose="02020603050405020304" pitchFamily="18" charset="0"/>
              </a:rPr>
              <a:t>Đoạn tư liệu dưới đây đề cập đến nhiệm vụ nào của hải đội Hoàng Sa dưới thời các chúa Nguyễn</a:t>
            </a:r>
            <a:r>
              <a:rPr lang="en-US" sz="2500" dirty="0">
                <a:latin typeface="Times New Roman" panose="02020603050405020304" pitchFamily="18" charset="0"/>
                <a:cs typeface="Times New Roman" panose="02020603050405020304" pitchFamily="18" charset="0"/>
              </a:rPr>
              <a:t>:</a:t>
            </a:r>
          </a:p>
        </p:txBody>
      </p:sp>
      <p:sp>
        <p:nvSpPr>
          <p:cNvPr id="4" name="Rectangle 3"/>
          <p:cNvSpPr/>
          <p:nvPr/>
        </p:nvSpPr>
        <p:spPr>
          <a:xfrm>
            <a:off x="307975" y="4014116"/>
            <a:ext cx="5235729" cy="430887"/>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A. </a:t>
            </a:r>
            <a:r>
              <a:rPr lang="en-US" sz="2200" dirty="0" err="1">
                <a:latin typeface="Times New Roman" panose="02020603050405020304" pitchFamily="18" charset="0"/>
                <a:cs typeface="Times New Roman" panose="02020603050405020304" pitchFamily="18" charset="0"/>
              </a:rPr>
              <a:t>Khai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sâm</a:t>
            </a:r>
            <a:r>
              <a:rPr lang="en-US" sz="2200" dirty="0">
                <a:latin typeface="Times New Roman" panose="02020603050405020304" pitchFamily="18" charset="0"/>
                <a:cs typeface="Times New Roman" panose="02020603050405020304" pitchFamily="18" charset="0"/>
              </a:rPr>
              <a:t>,...)</a:t>
            </a:r>
          </a:p>
        </p:txBody>
      </p:sp>
      <p:sp>
        <p:nvSpPr>
          <p:cNvPr id="5" name="Rectangle 4"/>
          <p:cNvSpPr/>
          <p:nvPr/>
        </p:nvSpPr>
        <p:spPr>
          <a:xfrm>
            <a:off x="6191717" y="4022968"/>
            <a:ext cx="5089855" cy="430887"/>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B.</a:t>
            </a:r>
            <a:r>
              <a:rPr lang="vi-VN" sz="2200" dirty="0">
                <a:latin typeface="Times New Roman" panose="02020603050405020304" pitchFamily="18" charset="0"/>
                <a:cs typeface="Times New Roman" panose="02020603050405020304" pitchFamily="18" charset="0"/>
              </a:rPr>
              <a:t> Canh giữ, bảo vệ các đảo ở Biển Đông</a:t>
            </a:r>
            <a:r>
              <a:rPr lang="en-US" sz="2200" dirty="0">
                <a:latin typeface="Times New Roman" panose="02020603050405020304" pitchFamily="18" charset="0"/>
                <a:cs typeface="Times New Roman" panose="02020603050405020304" pitchFamily="18" charset="0"/>
              </a:rPr>
              <a:t>.</a:t>
            </a:r>
          </a:p>
        </p:txBody>
      </p:sp>
      <p:sp>
        <p:nvSpPr>
          <p:cNvPr id="6" name="Rectangle 5"/>
          <p:cNvSpPr/>
          <p:nvPr/>
        </p:nvSpPr>
        <p:spPr>
          <a:xfrm>
            <a:off x="1088612" y="5230435"/>
            <a:ext cx="3674454" cy="769441"/>
          </a:xfrm>
          <a:prstGeom prst="rect">
            <a:avLst/>
          </a:prstGeom>
        </p:spPr>
        <p:txBody>
          <a:bodyPr wrap="square">
            <a:spAutoFit/>
          </a:bodyPr>
          <a:lstStyle/>
          <a:p>
            <a:pPr algn="ctr"/>
            <a:r>
              <a:rPr lang="en-US" sz="2200" dirty="0">
                <a:latin typeface="Times New Roman" panose="02020603050405020304" pitchFamily="18" charset="0"/>
                <a:cs typeface="Times New Roman" panose="02020603050405020304" pitchFamily="18" charset="0"/>
              </a:rPr>
              <a:t>C. </a:t>
            </a:r>
            <a:r>
              <a:rPr lang="vi-VN" sz="2200" dirty="0">
                <a:latin typeface="Times New Roman" panose="02020603050405020304" pitchFamily="18" charset="0"/>
                <a:cs typeface="Times New Roman" panose="02020603050405020304" pitchFamily="18" charset="0"/>
              </a:rPr>
              <a:t>Cắm mốc chủ quyền tại quần đảo Hoàng Sa</a:t>
            </a:r>
            <a:endParaRPr lang="en-US" sz="2200" dirty="0">
              <a:latin typeface="Times New Roman" panose="02020603050405020304" pitchFamily="18" charset="0"/>
              <a:cs typeface="Times New Roman" panose="02020603050405020304" pitchFamily="18" charset="0"/>
            </a:endParaRPr>
          </a:p>
        </p:txBody>
      </p:sp>
      <p:sp>
        <p:nvSpPr>
          <p:cNvPr id="7" name="Rectangle 6"/>
          <p:cNvSpPr/>
          <p:nvPr/>
        </p:nvSpPr>
        <p:spPr>
          <a:xfrm>
            <a:off x="6191717" y="5230435"/>
            <a:ext cx="5104535" cy="769441"/>
          </a:xfrm>
          <a:prstGeom prst="rect">
            <a:avLst/>
          </a:prstGeom>
        </p:spPr>
        <p:txBody>
          <a:bodyPr wrap="square">
            <a:spAutoFit/>
          </a:bodyPr>
          <a:lstStyle/>
          <a:p>
            <a:pPr algn="ctr"/>
            <a:r>
              <a:rPr lang="en-US" sz="2200" dirty="0">
                <a:latin typeface="Times New Roman" panose="02020603050405020304" pitchFamily="18" charset="0"/>
                <a:cs typeface="Times New Roman" panose="02020603050405020304" pitchFamily="18" charset="0"/>
              </a:rPr>
              <a:t>D. </a:t>
            </a:r>
            <a:r>
              <a:rPr lang="vi-VN" sz="2200" dirty="0">
                <a:latin typeface="Times New Roman" panose="02020603050405020304" pitchFamily="18" charset="0"/>
                <a:cs typeface="Times New Roman" panose="02020603050405020304" pitchFamily="18" charset="0"/>
              </a:rPr>
              <a:t>Thu gom hàng hóa của tàu nước ngoài bị đắm</a:t>
            </a:r>
            <a:endParaRPr lang="en-US" sz="2200" dirty="0">
              <a:latin typeface="Times New Roman" panose="02020603050405020304" pitchFamily="18" charset="0"/>
              <a:cs typeface="Times New Roman" panose="02020603050405020304" pitchFamily="18" charset="0"/>
            </a:endParaRPr>
          </a:p>
        </p:txBody>
      </p:sp>
      <p:sp>
        <p:nvSpPr>
          <p:cNvPr id="8" name="Oval 7"/>
          <p:cNvSpPr/>
          <p:nvPr/>
        </p:nvSpPr>
        <p:spPr>
          <a:xfrm>
            <a:off x="6191717" y="5230435"/>
            <a:ext cx="413297" cy="4165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930" y="1629379"/>
            <a:ext cx="12209930" cy="1785104"/>
          </a:xfrm>
          <a:prstGeom prst="rect">
            <a:avLst/>
          </a:prstGeom>
        </p:spPr>
        <p:txBody>
          <a:bodyPr wrap="square">
            <a:spAutoFit/>
          </a:bodyPr>
          <a:lstStyle/>
          <a:p>
            <a:r>
              <a:rPr lang="en-US" sz="2200" dirty="0" err="1">
                <a:latin typeface="Times New Roman" panose="02020603050405020304" pitchFamily="18" charset="0"/>
                <a:cs typeface="Times New Roman" panose="02020603050405020304" pitchFamily="18" charset="0"/>
              </a:rPr>
              <a:t>Tư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Giữa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gọi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Vàng</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Chiêm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mỗi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Tây</a:t>
            </a:r>
            <a:r>
              <a:rPr lang="en-US" sz="2200" dirty="0">
                <a:latin typeface="Times New Roman" panose="02020603050405020304" pitchFamily="18" charset="0"/>
                <a:cs typeface="Times New Roman" panose="02020603050405020304" pitchFamily="18" charset="0"/>
              </a:rPr>
              <a:t> - Nam </a:t>
            </a:r>
            <a:r>
              <a:rPr lang="en-US" sz="2200" dirty="0" err="1">
                <a:latin typeface="Times New Roman" panose="02020603050405020304" pitchFamily="18" charset="0"/>
                <a:cs typeface="Times New Roman" panose="02020603050405020304" pitchFamily="18" charset="0"/>
              </a:rPr>
              <a:t>thì</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ở </a:t>
            </a:r>
            <a:r>
              <a:rPr lang="en-US" sz="2200" dirty="0" err="1">
                <a:latin typeface="Times New Roman" panose="02020603050405020304" pitchFamily="18" charset="0"/>
                <a:cs typeface="Times New Roman" panose="02020603050405020304" pitchFamily="18" charset="0"/>
              </a:rPr>
              <a:t>phía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trôi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đấy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Đông</a:t>
            </a:r>
            <a:r>
              <a:rPr lang="en-US"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Bắc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thì</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ngoài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trôi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đấy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Hàng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đều</a:t>
            </a:r>
            <a:r>
              <a:rPr lang="en-US" sz="2200" dirty="0">
                <a:latin typeface="Times New Roman" panose="02020603050405020304" pitchFamily="18" charset="0"/>
                <a:cs typeface="Times New Roman" panose="02020603050405020304" pitchFamily="18" charset="0"/>
              </a:rPr>
              <a:t> ở </a:t>
            </a:r>
            <a:r>
              <a:rPr lang="en-US" sz="2200" dirty="0" err="1">
                <a:latin typeface="Times New Roman" panose="02020603050405020304" pitchFamily="18" charset="0"/>
                <a:cs typeface="Times New Roman" panose="02020603050405020304" pitchFamily="18" charset="0"/>
              </a:rPr>
              <a:t>nơi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mỗi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cuối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mùa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lấy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súng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đạn</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0959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heel(1)">
                                      <p:cBhvr>
                                        <p:cTn id="3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ngtree—blue ripple sea wave material_4472521.png"/>
          <p:cNvPicPr>
            <a:picLocks noChangeAspect="1" noChangeArrowheads="1"/>
          </p:cNvPicPr>
          <p:nvPr/>
        </p:nvPicPr>
        <p:blipFill rotWithShape="1">
          <a:blip r:embed="rId2">
            <a:extLst>
              <a:ext uri="{28A0092B-C50C-407E-A947-70E740481C1C}">
                <a14:useLocalDpi xmlns:a14="http://schemas.microsoft.com/office/drawing/2010/main" val="0"/>
              </a:ext>
            </a:extLst>
          </a:blip>
          <a:srcRect t="35675" b="37227"/>
          <a:stretch/>
        </p:blipFill>
        <p:spPr bwMode="auto">
          <a:xfrm>
            <a:off x="-340059" y="4124551"/>
            <a:ext cx="14617940" cy="34873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11212" y="2529843"/>
            <a:ext cx="8376011" cy="784830"/>
          </a:xfrm>
          <a:prstGeom prst="rect">
            <a:avLst/>
          </a:prstGeom>
        </p:spPr>
        <p:txBody>
          <a:bodyPr wrap="none">
            <a:spAutoFit/>
          </a:bodyPr>
          <a:lstStyle/>
          <a:p>
            <a:r>
              <a:rPr lang="en-US" sz="4500" dirty="0">
                <a:solidFill>
                  <a:schemeClr val="accent4">
                    <a:lumMod val="60000"/>
                    <a:lumOff val="40000"/>
                  </a:schemeClr>
                </a:solidFill>
                <a:latin typeface="Times New Roman" panose="02020603050405020304" pitchFamily="18" charset="0"/>
                <a:cs typeface="Times New Roman" panose="02020603050405020304" pitchFamily="18" charset="0"/>
              </a:rPr>
              <a:t>C</a:t>
            </a:r>
            <a:r>
              <a:rPr lang="vi-VN" sz="4500" dirty="0">
                <a:solidFill>
                  <a:schemeClr val="accent4">
                    <a:lumMod val="60000"/>
                    <a:lumOff val="40000"/>
                  </a:schemeClr>
                </a:solidFill>
                <a:latin typeface="Times New Roman" panose="02020603050405020304" pitchFamily="18" charset="0"/>
                <a:cs typeface="Times New Roman" panose="02020603050405020304" pitchFamily="18" charset="0"/>
              </a:rPr>
              <a:t>ảm ơn</a:t>
            </a:r>
            <a:r>
              <a:rPr lang="en-US" sz="4500"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vi-VN" sz="4500" dirty="0">
                <a:solidFill>
                  <a:schemeClr val="accent4">
                    <a:lumMod val="60000"/>
                    <a:lumOff val="40000"/>
                  </a:schemeClr>
                </a:solidFill>
                <a:latin typeface="Times New Roman" panose="02020603050405020304" pitchFamily="18" charset="0"/>
                <a:cs typeface="Times New Roman" panose="02020603050405020304" pitchFamily="18" charset="0"/>
              </a:rPr>
              <a:t>cô và các bạn đã lắng nghe</a:t>
            </a:r>
            <a:endParaRPr lang="en-US" sz="4500"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2991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
            <a:ext cx="12192000" cy="933688"/>
          </a:xfrm>
        </p:spPr>
        <p:txBody>
          <a:bodyPr>
            <a:normAutofit/>
          </a:bodyPr>
          <a:lstStyle/>
          <a:p>
            <a:pPr algn="l">
              <a:spcBef>
                <a:spcPts val="600"/>
              </a:spcBef>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kỉ</a:t>
            </a:r>
            <a:r>
              <a:rPr lang="en-US" dirty="0">
                <a:latin typeface="Times New Roman" panose="02020603050405020304" pitchFamily="18" charset="0"/>
                <a:cs typeface="Times New Roman" panose="02020603050405020304" pitchFamily="18" charset="0"/>
              </a:rPr>
              <a:t> XVII,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Chúa</a:t>
            </a:r>
            <a:r>
              <a:rPr lang="en-US" dirty="0">
                <a:latin typeface="Times New Roman" panose="02020603050405020304" pitchFamily="18" charset="0"/>
                <a:cs typeface="Times New Roman" panose="02020603050405020304" pitchFamily="18" charset="0"/>
              </a:rPr>
              <a:t> Nguyễn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Hoàng</a:t>
            </a:r>
            <a:r>
              <a:rPr lang="en-US" dirty="0">
                <a:latin typeface="Times New Roman" panose="02020603050405020304" pitchFamily="18" charset="0"/>
                <a:cs typeface="Times New Roman" panose="02020603050405020304" pitchFamily="18" charset="0"/>
              </a:rPr>
              <a:t> Sa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a:t>
            </a:r>
          </a:p>
          <a:p>
            <a:pPr algn="l">
              <a:spcBef>
                <a:spcPts val="600"/>
              </a:spcBef>
            </a:pPr>
            <a:endParaRPr lang="en-US" dirty="0">
              <a:latin typeface="Times New Roman" panose="02020603050405020304" pitchFamily="18" charset="0"/>
              <a:cs typeface="Times New Roman" panose="02020603050405020304" pitchFamily="18" charset="0"/>
            </a:endParaRPr>
          </a:p>
        </p:txBody>
      </p:sp>
      <p:sp>
        <p:nvSpPr>
          <p:cNvPr id="2" name="AutoShape 2" descr="Open phot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PHỦ BIÊN TẠP LỤC"/>
          <p:cNvPicPr>
            <a:picLocks noChangeAspect="1" noChangeArrowheads="1"/>
          </p:cNvPicPr>
          <p:nvPr/>
        </p:nvPicPr>
        <p:blipFill rotWithShape="1">
          <a:blip r:embed="rId3">
            <a:extLst>
              <a:ext uri="{28A0092B-C50C-407E-A947-70E740481C1C}">
                <a14:useLocalDpi xmlns:a14="http://schemas.microsoft.com/office/drawing/2010/main" val="0"/>
              </a:ext>
            </a:extLst>
          </a:blip>
          <a:srcRect l="7557" t="15064" r="6388" b="17771"/>
          <a:stretch/>
        </p:blipFill>
        <p:spPr bwMode="auto">
          <a:xfrm>
            <a:off x="8239510" y="783063"/>
            <a:ext cx="2939794" cy="29506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 y="673357"/>
            <a:ext cx="7794171" cy="3170099"/>
          </a:xfrm>
          <a:prstGeom prst="rect">
            <a:avLst/>
          </a:prstGeom>
        </p:spPr>
        <p:txBody>
          <a:bodyPr wrap="square">
            <a:spAutoFit/>
          </a:bodyPr>
          <a:lstStyle/>
          <a:p>
            <a:r>
              <a:rPr lang="vi-VN" sz="2500" b="1" dirty="0">
                <a:latin typeface="+mj-lt"/>
              </a:rPr>
              <a:t>*Về ghi chép</a:t>
            </a:r>
          </a:p>
          <a:p>
            <a:r>
              <a:rPr lang="vi-VN" sz="2500" dirty="0">
                <a:latin typeface="+mj-lt"/>
              </a:rPr>
              <a:t>-Lê Quý Đôn chép trong Phủ biên Tạp lục: “Trước họ Nguyễn đặt đội Hoàng Sa 70 suất, lấy người xã An Vĩnh sung vào, cắt phiên mỗi năm cứ vào tháng 2 nhận giấy sai ra biển, mang lương thực đủ ăn 6 tháng, đi bằng 5 thuyền nhỏ, ra biển 3 ngày đêm thì đến đảo ấy….lấy được hóa vật của tàu, gươm ngựa, hoa bạc, tiền bạc, hòn bạc, đồ đồng, khối thiếc, khối chì, súng, ngà voi, sáp ong, đồ sứ.”</a:t>
            </a:r>
          </a:p>
        </p:txBody>
      </p:sp>
      <p:sp>
        <p:nvSpPr>
          <p:cNvPr id="10" name="Rectangle 9"/>
          <p:cNvSpPr/>
          <p:nvPr/>
        </p:nvSpPr>
        <p:spPr>
          <a:xfrm>
            <a:off x="-3" y="3852078"/>
            <a:ext cx="7924801" cy="2785378"/>
          </a:xfrm>
          <a:prstGeom prst="rect">
            <a:avLst/>
          </a:prstGeom>
        </p:spPr>
        <p:txBody>
          <a:bodyPr wrap="square">
            <a:spAutoFit/>
          </a:bodyPr>
          <a:lstStyle/>
          <a:p>
            <a:r>
              <a:rPr lang="vi-VN" sz="2500" dirty="0">
                <a:solidFill>
                  <a:prstClr val="black"/>
                </a:solidFill>
                <a:latin typeface="Times New Roman"/>
              </a:rPr>
              <a:t>-Đại Nam Thực lục Tiền biên chép: “Buổi quốc sơ đặt đội Hoàng Sa 70 người, lấy dân xã An Vĩnh sung vào, tháng 3 hằng năm sai ra biển ra đảo thu sản vật, đến tháng 8 về nước nộp lại. Lại có đội Bắc Hải, mộ người ở thôn Tứ Chánh thuộc Bình Thuận hoặc xã Cảnh Dương sung vào, sai đi thuyền đến các xứ Bắc Hải, Côn Lôn thu sản vật, nằm dưới sự kiểm quản của đội Hoàng Sa.”</a:t>
            </a:r>
            <a:endParaRPr lang="en-US" dirty="0"/>
          </a:p>
        </p:txBody>
      </p:sp>
      <p:sp>
        <p:nvSpPr>
          <p:cNvPr id="11" name="AutoShape 6" descr="Open pho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Nghi thức tiến dâng quốc sử dưới triều Nguyễ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511" y="3876750"/>
            <a:ext cx="2939793" cy="292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0470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wipe(down)">
                                      <p:cBhvr>
                                        <p:cTn id="20" dur="500"/>
                                        <p:tgtEl>
                                          <p:spTgt spid="102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barn(inVertical)">
                                      <p:cBhvr>
                                        <p:cTn id="3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94" y="0"/>
            <a:ext cx="5143500" cy="6858000"/>
          </a:xfrm>
          <a:prstGeom prst="rect">
            <a:avLst/>
          </a:prstGeom>
        </p:spPr>
      </p:pic>
      <p:sp>
        <p:nvSpPr>
          <p:cNvPr id="5" name="TextBox 4"/>
          <p:cNvSpPr txBox="1"/>
          <p:nvPr/>
        </p:nvSpPr>
        <p:spPr>
          <a:xfrm>
            <a:off x="5135706" y="362857"/>
            <a:ext cx="7060624" cy="1643527"/>
          </a:xfrm>
          <a:prstGeom prst="rect">
            <a:avLst/>
          </a:prstGeom>
          <a:noFill/>
        </p:spPr>
        <p:txBody>
          <a:bodyPr wrap="square" rtlCol="0">
            <a:spAutoFit/>
          </a:bodyPr>
          <a:lstStyle/>
          <a:p>
            <a:pPr lvl="0">
              <a:lnSpc>
                <a:spcPct val="90000"/>
              </a:lnSpc>
              <a:spcBef>
                <a:spcPts val="1000"/>
              </a:spcBef>
            </a:pPr>
            <a:r>
              <a:rPr lang="vi-VN" sz="2800" dirty="0">
                <a:solidFill>
                  <a:prstClr val="black"/>
                </a:solidFill>
                <a:latin typeface="Times New Roman" panose="02020603050405020304" pitchFamily="18" charset="0"/>
                <a:cs typeface="Times New Roman" panose="02020603050405020304" pitchFamily="18" charset="0"/>
              </a:rPr>
              <a:t>-Đại Nam Thực lục Tiền biên chép: “Tháng 4 năm 1711,</a:t>
            </a:r>
            <a:r>
              <a:rPr lang="en-US" sz="2800" dirty="0">
                <a:solidFill>
                  <a:prstClr val="black"/>
                </a:solidFill>
                <a:latin typeface="Times New Roman" panose="02020603050405020304" pitchFamily="18" charset="0"/>
                <a:cs typeface="Times New Roman" panose="02020603050405020304" pitchFamily="18" charset="0"/>
              </a:rPr>
              <a:t> </a:t>
            </a:r>
            <a:r>
              <a:rPr lang="vi-VN" sz="2800" dirty="0">
                <a:solidFill>
                  <a:prstClr val="black"/>
                </a:solidFill>
                <a:latin typeface="Times New Roman" panose="02020603050405020304" pitchFamily="18" charset="0"/>
                <a:cs typeface="Times New Roman" panose="02020603050405020304" pitchFamily="18" charset="0"/>
              </a:rPr>
              <a:t>Chúa(Nguyễn Phúc Chu)</a:t>
            </a:r>
            <a:r>
              <a:rPr lang="en-US" sz="2800" dirty="0">
                <a:solidFill>
                  <a:prstClr val="black"/>
                </a:solidFill>
                <a:latin typeface="Times New Roman" panose="02020603050405020304" pitchFamily="18" charset="0"/>
                <a:cs typeface="Times New Roman" panose="02020603050405020304" pitchFamily="18" charset="0"/>
              </a:rPr>
              <a:t> </a:t>
            </a:r>
            <a:r>
              <a:rPr lang="vi-VN" sz="2800" dirty="0">
                <a:solidFill>
                  <a:prstClr val="black"/>
                </a:solidFill>
                <a:latin typeface="Times New Roman" panose="02020603050405020304" pitchFamily="18" charset="0"/>
                <a:cs typeface="Times New Roman" panose="02020603050405020304" pitchFamily="18" charset="0"/>
              </a:rPr>
              <a:t>sai người đo đạt bãi cát Trường Sa dài ngắn, rộng hẹp bao nhiêu”</a:t>
            </a:r>
          </a:p>
        </p:txBody>
      </p:sp>
      <p:sp>
        <p:nvSpPr>
          <p:cNvPr id="10" name="TextBox 9"/>
          <p:cNvSpPr txBox="1"/>
          <p:nvPr/>
        </p:nvSpPr>
        <p:spPr>
          <a:xfrm>
            <a:off x="5131376" y="6396335"/>
            <a:ext cx="5514109"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Ging</a:t>
            </a:r>
            <a:r>
              <a:rPr lang="en-US" sz="2400" dirty="0">
                <a:latin typeface="Times New Roman" panose="02020603050405020304" pitchFamily="18" charset="0"/>
                <a:cs typeface="Times New Roman" panose="02020603050405020304" pitchFamily="18" charset="0"/>
              </a:rPr>
              <a:t> Tran</a:t>
            </a:r>
          </a:p>
        </p:txBody>
      </p:sp>
    </p:spTree>
    <p:extLst>
      <p:ext uri="{BB962C8B-B14F-4D97-AF65-F5344CB8AC3E}">
        <p14:creationId xmlns:p14="http://schemas.microsoft.com/office/powerpoint/2010/main" val="7349322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hông có mô tả ảnh."/>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143500" y="0"/>
            <a:ext cx="7048500" cy="2419124"/>
          </a:xfrm>
          <a:prstGeom prst="rect">
            <a:avLst/>
          </a:prstGeom>
          <a:noFill/>
        </p:spPr>
        <p:txBody>
          <a:bodyPr wrap="square" rtlCol="0">
            <a:spAutoFit/>
          </a:bodyPr>
          <a:lstStyle/>
          <a:p>
            <a:pPr lvl="0">
              <a:lnSpc>
                <a:spcPct val="90000"/>
              </a:lnSpc>
              <a:spcBef>
                <a:spcPts val="1000"/>
              </a:spcBef>
            </a:pPr>
            <a:r>
              <a:rPr lang="en-US" sz="2800" dirty="0">
                <a:solidFill>
                  <a:prstClr val="black"/>
                </a:solidFill>
                <a:latin typeface="Times New Roman" panose="02020603050405020304" pitchFamily="18" charset="0"/>
                <a:cs typeface="Times New Roman" panose="02020603050405020304" pitchFamily="18" charset="0"/>
              </a:rPr>
              <a:t>-</a:t>
            </a:r>
            <a:r>
              <a:rPr lang="en-US" sz="2800" dirty="0" err="1">
                <a:solidFill>
                  <a:prstClr val="black"/>
                </a:solidFill>
                <a:latin typeface="Times New Roman" panose="02020603050405020304" pitchFamily="18" charset="0"/>
                <a:cs typeface="Times New Roman" panose="02020603050405020304" pitchFamily="18" charset="0"/>
              </a:rPr>
              <a:t>Đại</a:t>
            </a:r>
            <a:r>
              <a:rPr lang="en-US" sz="2800" dirty="0">
                <a:solidFill>
                  <a:prstClr val="black"/>
                </a:solidFill>
                <a:latin typeface="Times New Roman" panose="02020603050405020304" pitchFamily="18" charset="0"/>
                <a:cs typeface="Times New Roman" panose="02020603050405020304" pitchFamily="18" charset="0"/>
              </a:rPr>
              <a:t> Nam </a:t>
            </a:r>
            <a:r>
              <a:rPr lang="en-US" sz="2800" dirty="0" err="1">
                <a:solidFill>
                  <a:prstClr val="black"/>
                </a:solidFill>
                <a:latin typeface="Times New Roman" panose="02020603050405020304" pitchFamily="18" charset="0"/>
                <a:cs typeface="Times New Roman" panose="02020603050405020304" pitchFamily="18" charset="0"/>
              </a:rPr>
              <a:t>Thực</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lục</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Tiền</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biên</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chép</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Mùa</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thu</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tháng</a:t>
            </a:r>
            <a:r>
              <a:rPr lang="en-US" sz="2800" dirty="0">
                <a:solidFill>
                  <a:prstClr val="black"/>
                </a:solidFill>
                <a:latin typeface="Times New Roman" panose="02020603050405020304" pitchFamily="18" charset="0"/>
                <a:cs typeface="Times New Roman" panose="02020603050405020304" pitchFamily="18" charset="0"/>
              </a:rPr>
              <a:t> 7 </a:t>
            </a:r>
            <a:r>
              <a:rPr lang="en-US" sz="2800" dirty="0" err="1">
                <a:solidFill>
                  <a:prstClr val="black"/>
                </a:solidFill>
                <a:latin typeface="Times New Roman" panose="02020603050405020304" pitchFamily="18" charset="0"/>
                <a:cs typeface="Times New Roman" panose="02020603050405020304" pitchFamily="18" charset="0"/>
              </a:rPr>
              <a:t>dân</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đội</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Hoàng</a:t>
            </a:r>
            <a:r>
              <a:rPr lang="en-US" sz="2800" dirty="0">
                <a:solidFill>
                  <a:prstClr val="black"/>
                </a:solidFill>
                <a:latin typeface="Times New Roman" panose="02020603050405020304" pitchFamily="18" charset="0"/>
                <a:cs typeface="Times New Roman" panose="02020603050405020304" pitchFamily="18" charset="0"/>
              </a:rPr>
              <a:t> Sa ở </a:t>
            </a:r>
            <a:r>
              <a:rPr lang="en-US" sz="2800" dirty="0" err="1">
                <a:solidFill>
                  <a:prstClr val="black"/>
                </a:solidFill>
                <a:latin typeface="Times New Roman" panose="02020603050405020304" pitchFamily="18" charset="0"/>
                <a:cs typeface="Times New Roman" panose="02020603050405020304" pitchFamily="18" charset="0"/>
              </a:rPr>
              <a:t>Quảng</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Ngãi</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đi</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thuyền</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ra</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đảo</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Hoàng</a:t>
            </a:r>
            <a:r>
              <a:rPr lang="en-US" sz="2800" dirty="0">
                <a:solidFill>
                  <a:prstClr val="black"/>
                </a:solidFill>
                <a:latin typeface="Times New Roman" panose="02020603050405020304" pitchFamily="18" charset="0"/>
                <a:cs typeface="Times New Roman" panose="02020603050405020304" pitchFamily="18" charset="0"/>
              </a:rPr>
              <a:t> Sa, </a:t>
            </a:r>
            <a:r>
              <a:rPr lang="en-US" sz="2800" dirty="0" err="1">
                <a:solidFill>
                  <a:prstClr val="black"/>
                </a:solidFill>
                <a:latin typeface="Times New Roman" panose="02020603050405020304" pitchFamily="18" charset="0"/>
                <a:cs typeface="Times New Roman" panose="02020603050405020304" pitchFamily="18" charset="0"/>
              </a:rPr>
              <a:t>gặp</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gió</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lớn</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dạt</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và</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hải</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phận</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Quỳnh</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Châu</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Trung</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Quốc</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Tổng</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đốc</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tại</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đó</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đối</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đãi</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tốt</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rồi</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cho</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đưa</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về</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Chúa</a:t>
            </a:r>
            <a:r>
              <a:rPr lang="en-US" sz="2800" dirty="0">
                <a:solidFill>
                  <a:prstClr val="black"/>
                </a:solidFill>
                <a:latin typeface="Times New Roman" panose="02020603050405020304" pitchFamily="18" charset="0"/>
                <a:cs typeface="Times New Roman" panose="02020603050405020304" pitchFamily="18" charset="0"/>
              </a:rPr>
              <a:t>(Nguyễn </a:t>
            </a:r>
            <a:r>
              <a:rPr lang="en-US" sz="2800" dirty="0" err="1">
                <a:solidFill>
                  <a:prstClr val="black"/>
                </a:solidFill>
                <a:latin typeface="Times New Roman" panose="02020603050405020304" pitchFamily="18" charset="0"/>
                <a:cs typeface="Times New Roman" panose="02020603050405020304" pitchFamily="18" charset="0"/>
              </a:rPr>
              <a:t>Phúc</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Khoát</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sai</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viết</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thư</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cảm</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ơn</a:t>
            </a:r>
            <a:r>
              <a:rPr lang="en-US" sz="2800" dirty="0">
                <a:solidFill>
                  <a:prstClr val="black"/>
                </a:solidFill>
                <a:latin typeface="Times New Roman" panose="02020603050405020304" pitchFamily="18" charset="0"/>
                <a:cs typeface="Times New Roman" panose="02020603050405020304" pitchFamily="18" charset="0"/>
              </a:rPr>
              <a:t>.”</a:t>
            </a:r>
          </a:p>
        </p:txBody>
      </p:sp>
      <p:sp>
        <p:nvSpPr>
          <p:cNvPr id="7" name="TextBox 6"/>
          <p:cNvSpPr txBox="1"/>
          <p:nvPr/>
        </p:nvSpPr>
        <p:spPr>
          <a:xfrm>
            <a:off x="5131376" y="6396335"/>
            <a:ext cx="5514109"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Ging</a:t>
            </a:r>
            <a:r>
              <a:rPr lang="en-US" sz="2400" dirty="0">
                <a:latin typeface="Times New Roman" panose="02020603050405020304" pitchFamily="18" charset="0"/>
                <a:cs typeface="Times New Roman" panose="02020603050405020304" pitchFamily="18" charset="0"/>
              </a:rPr>
              <a:t> Tran</a:t>
            </a:r>
          </a:p>
        </p:txBody>
      </p:sp>
    </p:spTree>
    <p:extLst>
      <p:ext uri="{BB962C8B-B14F-4D97-AF65-F5344CB8AC3E}">
        <p14:creationId xmlns:p14="http://schemas.microsoft.com/office/powerpoint/2010/main" val="2789775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ó thể là hình ảnh về văn bả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51435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31376" y="43543"/>
            <a:ext cx="7048500" cy="2419124"/>
          </a:xfrm>
          <a:prstGeom prst="rect">
            <a:avLst/>
          </a:prstGeom>
          <a:noFill/>
        </p:spPr>
        <p:txBody>
          <a:bodyPr wrap="square" rtlCol="0">
            <a:spAutoFit/>
          </a:bodyPr>
          <a:lstStyle/>
          <a:p>
            <a:pPr lvl="0">
              <a:lnSpc>
                <a:spcPct val="90000"/>
              </a:lnSpc>
              <a:spcBef>
                <a:spcPts val="1000"/>
              </a:spcBef>
            </a:pPr>
            <a:r>
              <a:rPr lang="vi-VN" sz="2800" dirty="0">
                <a:solidFill>
                  <a:prstClr val="black"/>
                </a:solidFill>
                <a:latin typeface="Times New Roman" panose="02020603050405020304" pitchFamily="18" charset="0"/>
                <a:cs typeface="Times New Roman" panose="02020603050405020304" pitchFamily="18" charset="0"/>
              </a:rPr>
              <a:t>-Đại Nam Thực lục Chính biên chép: “Năm 1803, Vua(Gia Long) cho Cai cơ Võ </a:t>
            </a:r>
            <a:r>
              <a:rPr lang="en-US" sz="2800" dirty="0" err="1">
                <a:solidFill>
                  <a:prstClr val="black"/>
                </a:solidFill>
                <a:latin typeface="Times New Roman" panose="02020603050405020304" pitchFamily="18" charset="0"/>
                <a:cs typeface="Times New Roman" panose="02020603050405020304" pitchFamily="18" charset="0"/>
              </a:rPr>
              <a:t>Văn</a:t>
            </a:r>
            <a:r>
              <a:rPr lang="en-US" sz="2800" dirty="0">
                <a:solidFill>
                  <a:prstClr val="black"/>
                </a:solidFill>
                <a:latin typeface="Times New Roman" panose="02020603050405020304" pitchFamily="18" charset="0"/>
                <a:cs typeface="Times New Roman" panose="02020603050405020304" pitchFamily="18" charset="0"/>
              </a:rPr>
              <a:t> </a:t>
            </a:r>
            <a:r>
              <a:rPr lang="vi-VN" sz="2800" dirty="0">
                <a:solidFill>
                  <a:prstClr val="black"/>
                </a:solidFill>
                <a:latin typeface="Times New Roman" panose="02020603050405020304" pitchFamily="18" charset="0"/>
                <a:cs typeface="Times New Roman" panose="02020603050405020304" pitchFamily="18" charset="0"/>
              </a:rPr>
              <a:t>Phú làm Thu ngự cửa biển Sa Kỳ, sai cho Võ Văn Phú chiêu mộ dân ngoại tịch(dân từ vùng khác đến, không có trong sổ hộ tịch) lập đội Hoàng Sa.”</a:t>
            </a:r>
          </a:p>
        </p:txBody>
      </p:sp>
      <p:sp>
        <p:nvSpPr>
          <p:cNvPr id="6" name="TextBox 5"/>
          <p:cNvSpPr txBox="1"/>
          <p:nvPr/>
        </p:nvSpPr>
        <p:spPr>
          <a:xfrm>
            <a:off x="5131376" y="6396335"/>
            <a:ext cx="5514109"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Ging</a:t>
            </a:r>
            <a:r>
              <a:rPr lang="en-US" sz="2400" dirty="0">
                <a:latin typeface="Times New Roman" panose="02020603050405020304" pitchFamily="18" charset="0"/>
                <a:cs typeface="Times New Roman" panose="02020603050405020304" pitchFamily="18" charset="0"/>
              </a:rPr>
              <a:t> Tran</a:t>
            </a:r>
          </a:p>
        </p:txBody>
      </p:sp>
    </p:spTree>
    <p:extLst>
      <p:ext uri="{BB962C8B-B14F-4D97-AF65-F5344CB8AC3E}">
        <p14:creationId xmlns:p14="http://schemas.microsoft.com/office/powerpoint/2010/main" val="322142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Về</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a:t>
            </a:r>
            <a:endParaRPr lang="en-US" b="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56742"/>
            <a:ext cx="6774872" cy="6386946"/>
          </a:xfrm>
          <a:prstGeom prst="rect">
            <a:avLst/>
          </a:prstGeom>
        </p:spPr>
      </p:pic>
      <p:sp>
        <p:nvSpPr>
          <p:cNvPr id="7" name="TextBox 6"/>
          <p:cNvSpPr txBox="1"/>
          <p:nvPr/>
        </p:nvSpPr>
        <p:spPr>
          <a:xfrm>
            <a:off x="6774873" y="12680"/>
            <a:ext cx="5417127" cy="2677656"/>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Bỉ</a:t>
            </a:r>
            <a:r>
              <a:rPr lang="en-US" sz="2400" dirty="0">
                <a:latin typeface="Times New Roman" panose="02020603050405020304" pitchFamily="18" charset="0"/>
                <a:cs typeface="Times New Roman" panose="02020603050405020304" pitchFamily="18" charset="0"/>
              </a:rPr>
              <a:t> Philippe </a:t>
            </a:r>
            <a:r>
              <a:rPr lang="en-US" sz="2400" dirty="0" err="1">
                <a:latin typeface="Times New Roman" panose="02020603050405020304" pitchFamily="18" charset="0"/>
                <a:cs typeface="Times New Roman" panose="02020603050405020304" pitchFamily="18" charset="0"/>
              </a:rPr>
              <a:t>Vandermaelen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(Atlas </a:t>
            </a:r>
            <a:r>
              <a:rPr lang="en-US" sz="2400" dirty="0" err="1">
                <a:latin typeface="Times New Roman" panose="02020603050405020304" pitchFamily="18" charset="0"/>
                <a:cs typeface="Times New Roman" panose="02020603050405020304" pitchFamily="18" charset="0"/>
              </a:rPr>
              <a:t>Universel</a:t>
            </a:r>
            <a:r>
              <a:rPr lang="en-US" sz="2400" dirty="0">
                <a:latin typeface="Times New Roman" panose="02020603050405020304" pitchFamily="18" charset="0"/>
                <a:cs typeface="Times New Roman" panose="02020603050405020304" pitchFamily="18" charset="0"/>
              </a:rPr>
              <a:t> de </a:t>
            </a:r>
            <a:r>
              <a:rPr lang="en-US" sz="2400" dirty="0" err="1">
                <a:latin typeface="Times New Roman" panose="02020603050405020304" pitchFamily="18" charset="0"/>
                <a:cs typeface="Times New Roman" panose="02020603050405020304" pitchFamily="18" charset="0"/>
              </a:rPr>
              <a:t>Géographie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gồm</a:t>
            </a:r>
            <a:r>
              <a:rPr lang="en-US" sz="2400" dirty="0">
                <a:latin typeface="Times New Roman" panose="02020603050405020304" pitchFamily="18" charset="0"/>
                <a:cs typeface="Times New Roman" panose="02020603050405020304" pitchFamily="18" charset="0"/>
              </a:rPr>
              <a:t> 381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tiết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gồm</a:t>
            </a:r>
            <a:r>
              <a:rPr lang="en-US" sz="2400" dirty="0">
                <a:latin typeface="Times New Roman" panose="02020603050405020304" pitchFamily="18" charset="0"/>
                <a:cs typeface="Times New Roman" panose="02020603050405020304" pitchFamily="18" charset="0"/>
              </a:rPr>
              <a:t> Parte de la </a:t>
            </a:r>
            <a:r>
              <a:rPr lang="en-US" sz="2400" dirty="0" err="1">
                <a:latin typeface="Times New Roman" panose="02020603050405020304" pitchFamily="18" charset="0"/>
                <a:cs typeface="Times New Roman" panose="02020603050405020304" pitchFamily="18" charset="0"/>
              </a:rPr>
              <a:t>Cochinchine</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Paracels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Hoàng</a:t>
            </a:r>
            <a:r>
              <a:rPr lang="en-US" sz="2400" dirty="0">
                <a:latin typeface="Times New Roman" panose="02020603050405020304" pitchFamily="18" charset="0"/>
                <a:cs typeface="Times New Roman" panose="02020603050405020304" pitchFamily="18" charset="0"/>
              </a:rPr>
              <a:t> Sa.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872" y="2690336"/>
            <a:ext cx="2729346" cy="4153352"/>
          </a:xfrm>
          <a:prstGeom prst="rect">
            <a:avLst/>
          </a:prstGeom>
        </p:spPr>
      </p:pic>
    </p:spTree>
    <p:extLst>
      <p:ext uri="{BB962C8B-B14F-4D97-AF65-F5344CB8AC3E}">
        <p14:creationId xmlns:p14="http://schemas.microsoft.com/office/powerpoint/2010/main" val="18151391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10514" y="0"/>
            <a:ext cx="6081486" cy="6555641"/>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Nam </a:t>
            </a:r>
            <a:r>
              <a:rPr lang="en-US" sz="2800" dirty="0" err="1">
                <a:latin typeface="Times New Roman" panose="02020603050405020304" pitchFamily="18" charset="0"/>
                <a:cs typeface="Times New Roman" panose="02020603050405020304" pitchFamily="18" charset="0"/>
              </a:rPr>
              <a:t>Nhất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ấn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Quốc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theo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trắng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Hoàng</a:t>
            </a:r>
            <a:r>
              <a:rPr lang="en-US" sz="2800" dirty="0">
                <a:latin typeface="Times New Roman" panose="02020603050405020304" pitchFamily="18" charset="0"/>
                <a:cs typeface="Times New Roman" panose="02020603050405020304" pitchFamily="18" charset="0"/>
              </a:rPr>
              <a:t> Sa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Trường</a:t>
            </a:r>
            <a:r>
              <a:rPr lang="en-US" sz="2800" dirty="0">
                <a:latin typeface="Times New Roman" panose="02020603050405020304" pitchFamily="18" charset="0"/>
                <a:cs typeface="Times New Roman" panose="02020603050405020304" pitchFamily="18" charset="0"/>
              </a:rPr>
              <a:t> Sa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quyền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Việt</a:t>
            </a:r>
            <a:r>
              <a:rPr lang="en-US" sz="2800" dirty="0">
                <a:latin typeface="Times New Roman" panose="02020603050405020304" pitchFamily="18" charset="0"/>
                <a:cs typeface="Times New Roman" panose="02020603050405020304" pitchFamily="18" charset="0"/>
              </a:rPr>
              <a:t> Nam </a:t>
            </a:r>
            <a:r>
              <a:rPr lang="en-US" sz="2800" dirty="0" err="1">
                <a:latin typeface="Times New Roman" panose="02020603050405020304" pitchFamily="18" charset="0"/>
                <a:cs typeface="Times New Roman" panose="02020603050405020304" pitchFamily="18" charset="0"/>
              </a:rPr>
              <a:t>Cộng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hòa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năm</a:t>
            </a:r>
            <a:r>
              <a:rPr lang="en-US" sz="2800" dirty="0">
                <a:latin typeface="Times New Roman" panose="02020603050405020304" pitchFamily="18" charset="0"/>
                <a:cs typeface="Times New Roman" panose="02020603050405020304" pitchFamily="18" charset="0"/>
              </a:rPr>
              <a:t> 1975,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bởi</a:t>
            </a:r>
            <a:r>
              <a:rPr lang="en-US" sz="2800" dirty="0">
                <a:latin typeface="Times New Roman" panose="02020603050405020304" pitchFamily="18" charset="0"/>
                <a:cs typeface="Times New Roman" panose="02020603050405020304" pitchFamily="18" charset="0"/>
              </a:rPr>
              <a:t> Phan </a:t>
            </a:r>
            <a:r>
              <a:rPr lang="en-US" sz="2800" dirty="0" err="1">
                <a:latin typeface="Times New Roman" panose="02020603050405020304" pitchFamily="18" charset="0"/>
                <a:cs typeface="Times New Roman" panose="02020603050405020304" pitchFamily="18" charset="0"/>
              </a:rPr>
              <a:t>Huy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Chú</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khoảng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năm</a:t>
            </a:r>
            <a:r>
              <a:rPr lang="en-US" sz="2800" dirty="0">
                <a:latin typeface="Times New Roman" panose="02020603050405020304" pitchFamily="18" charset="0"/>
                <a:cs typeface="Times New Roman" panose="02020603050405020304" pitchFamily="18" charset="0"/>
              </a:rPr>
              <a:t> 1838, </a:t>
            </a:r>
            <a:r>
              <a:rPr lang="en-US" sz="2800" dirty="0" err="1">
                <a:latin typeface="Times New Roman" panose="02020603050405020304" pitchFamily="18" charset="0"/>
                <a:cs typeface="Times New Roman" panose="02020603050405020304" pitchFamily="18" charset="0"/>
              </a:rPr>
              <a:t>tuy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nguồn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năm</a:t>
            </a:r>
            <a:r>
              <a:rPr lang="en-US" sz="2800" dirty="0">
                <a:latin typeface="Times New Roman" panose="02020603050405020304" pitchFamily="18" charset="0"/>
                <a:cs typeface="Times New Roman" panose="02020603050405020304" pitchFamily="18" charset="0"/>
              </a:rPr>
              <a:t> 1840.</a:t>
            </a:r>
          </a:p>
          <a:p>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đỏ</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Hoàng</a:t>
            </a:r>
            <a:r>
              <a:rPr lang="en-US" sz="2800" dirty="0">
                <a:latin typeface="Times New Roman" panose="02020603050405020304" pitchFamily="18" charset="0"/>
                <a:cs typeface="Times New Roman" panose="02020603050405020304" pitchFamily="18" charset="0"/>
              </a:rPr>
              <a:t> Sa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Trường</a:t>
            </a:r>
            <a:r>
              <a:rPr lang="en-US" sz="2800" dirty="0">
                <a:latin typeface="Times New Roman" panose="02020603050405020304" pitchFamily="18" charset="0"/>
                <a:cs typeface="Times New Roman" panose="02020603050405020304" pitchFamily="18" charset="0"/>
              </a:rPr>
              <a:t> Sa, ban </a:t>
            </a:r>
            <a:r>
              <a:rPr lang="en-US" sz="2800" dirty="0" err="1">
                <a:latin typeface="Times New Roman" panose="02020603050405020304" pitchFamily="18" charset="0"/>
                <a:cs typeface="Times New Roman" panose="02020603050405020304" pitchFamily="18" charset="0"/>
              </a:rPr>
              <a:t>đầu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Hoàng</a:t>
            </a:r>
            <a:r>
              <a:rPr lang="en-US" sz="2800" dirty="0">
                <a:latin typeface="Times New Roman" panose="02020603050405020304" pitchFamily="18" charset="0"/>
                <a:cs typeface="Times New Roman" panose="02020603050405020304" pitchFamily="18" charset="0"/>
              </a:rPr>
              <a:t> Sa</a:t>
            </a:r>
          </a:p>
          <a:p>
            <a:endParaRPr lang="en-US" sz="28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096597" cy="6858000"/>
          </a:xfrm>
        </p:spPr>
      </p:pic>
    </p:spTree>
    <p:extLst>
      <p:ext uri="{BB962C8B-B14F-4D97-AF65-F5344CB8AC3E}">
        <p14:creationId xmlns:p14="http://schemas.microsoft.com/office/powerpoint/2010/main" val="3183501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6165274" cy="6858000"/>
          </a:xfrm>
        </p:spPr>
      </p:pic>
      <p:sp>
        <p:nvSpPr>
          <p:cNvPr id="6" name="TextBox 5"/>
          <p:cNvSpPr txBox="1"/>
          <p:nvPr/>
        </p:nvSpPr>
        <p:spPr>
          <a:xfrm>
            <a:off x="6165273" y="0"/>
            <a:ext cx="6026728" cy="3108543"/>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An Nam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quốc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Họa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người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Jean-Louis </a:t>
            </a:r>
            <a:r>
              <a:rPr lang="en-US" sz="2800" dirty="0" err="1">
                <a:latin typeface="Times New Roman" panose="02020603050405020304" pitchFamily="18" charset="0"/>
                <a:cs typeface="Times New Roman" panose="02020603050405020304" pitchFamily="18" charset="0"/>
              </a:rPr>
              <a:t>Taberd</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năm</a:t>
            </a:r>
            <a:r>
              <a:rPr lang="en-US" sz="2800" dirty="0">
                <a:latin typeface="Times New Roman" panose="02020603050405020304" pitchFamily="18" charset="0"/>
                <a:cs typeface="Times New Roman" panose="02020603050405020304" pitchFamily="18" charset="0"/>
              </a:rPr>
              <a:t> 1838,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đó</a:t>
            </a:r>
            <a:r>
              <a:rPr lang="en-US" sz="2800" dirty="0">
                <a:latin typeface="Times New Roman" panose="02020603050405020304" pitchFamily="18" charset="0"/>
                <a:cs typeface="Times New Roman" panose="02020603050405020304" pitchFamily="18" charset="0"/>
              </a:rPr>
              <a:t> ở </a:t>
            </a:r>
            <a:r>
              <a:rPr lang="en-US" sz="2800" dirty="0" err="1">
                <a:latin typeface="Times New Roman" panose="02020603050405020304" pitchFamily="18" charset="0"/>
                <a:cs typeface="Times New Roman" panose="02020603050405020304" pitchFamily="18" charset="0"/>
              </a:rPr>
              <a:t>ngoài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Paracel</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seu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Paracel</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gọi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đảo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Hoàng</a:t>
            </a:r>
            <a:r>
              <a:rPr lang="en-US" sz="2800" dirty="0">
                <a:latin typeface="Times New Roman" panose="02020603050405020304" pitchFamily="18" charset="0"/>
                <a:cs typeface="Times New Roman" panose="02020603050405020304" pitchFamily="18" charset="0"/>
              </a:rPr>
              <a:t> Sa, </a:t>
            </a:r>
            <a:r>
              <a:rPr lang="en-US" sz="2800" dirty="0" err="1">
                <a:latin typeface="Times New Roman" panose="02020603050405020304" pitchFamily="18" charset="0"/>
                <a:cs typeface="Times New Roman" panose="02020603050405020304" pitchFamily="18" charset="0"/>
              </a:rPr>
              <a:t>Cát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Hoàng</a:t>
            </a:r>
            <a:r>
              <a:rPr lang="en-US" sz="2800" dirty="0">
                <a:latin typeface="Times New Roman" panose="02020603050405020304" pitchFamily="18" charset="0"/>
                <a:cs typeface="Times New Roman" panose="02020603050405020304" pitchFamily="18" charset="0"/>
              </a:rPr>
              <a:t> Sa</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273" y="3108543"/>
            <a:ext cx="3470974" cy="3749457"/>
          </a:xfrm>
          <a:prstGeom prst="rect">
            <a:avLst/>
          </a:prstGeom>
        </p:spPr>
      </p:pic>
    </p:spTree>
    <p:extLst>
      <p:ext uri="{BB962C8B-B14F-4D97-AF65-F5344CB8AC3E}">
        <p14:creationId xmlns:p14="http://schemas.microsoft.com/office/powerpoint/2010/main" val="31129380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TotalTime>
  <Words>1549</Words>
  <Application>Microsoft Office PowerPoint</Application>
  <PresentationFormat>Widescreen</PresentationFormat>
  <Paragraphs>79</Paragraphs>
  <Slides>24</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Hiếu Nguyễn</dc:creator>
  <cp:lastModifiedBy>Khoa Trần</cp:lastModifiedBy>
  <cp:revision>76</cp:revision>
  <dcterms:created xsi:type="dcterms:W3CDTF">2024-01-07T12:59:12Z</dcterms:created>
  <dcterms:modified xsi:type="dcterms:W3CDTF">2024-04-10T15:56:21Z</dcterms:modified>
</cp:coreProperties>
</file>